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319" r:id="rId2"/>
    <p:sldId id="320" r:id="rId3"/>
    <p:sldId id="298" r:id="rId4"/>
    <p:sldId id="256" r:id="rId5"/>
    <p:sldId id="318" r:id="rId6"/>
    <p:sldId id="312" r:id="rId7"/>
    <p:sldId id="313" r:id="rId8"/>
    <p:sldId id="274" r:id="rId9"/>
    <p:sldId id="314" r:id="rId10"/>
    <p:sldId id="311" r:id="rId11"/>
    <p:sldId id="296" r:id="rId12"/>
    <p:sldId id="299" r:id="rId13"/>
    <p:sldId id="308" r:id="rId14"/>
    <p:sldId id="309" r:id="rId15"/>
    <p:sldId id="297" r:id="rId16"/>
    <p:sldId id="300" r:id="rId17"/>
    <p:sldId id="301" r:id="rId18"/>
    <p:sldId id="315" r:id="rId19"/>
    <p:sldId id="316" r:id="rId20"/>
    <p:sldId id="303" r:id="rId21"/>
    <p:sldId id="302" r:id="rId22"/>
    <p:sldId id="304" r:id="rId23"/>
    <p:sldId id="305" r:id="rId24"/>
    <p:sldId id="317" r:id="rId25"/>
    <p:sldId id="306" r:id="rId26"/>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CCFFCC"/>
    <a:srgbClr val="E4E5E8"/>
    <a:srgbClr val="FFFFFF"/>
    <a:srgbClr val="FF66FF"/>
    <a:srgbClr val="FFFF00"/>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40" d="100"/>
          <a:sy n="140" d="100"/>
        </p:scale>
        <p:origin x="-720" y="-13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E3DB41C-C520-4D8E-B1E8-F1925428801C}" type="datetimeFigureOut">
              <a:rPr lang="en-US" smtClean="0"/>
              <a:t>7/14/2018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23A66A1-1780-4B06-AE1E-6948913961B9}" type="slidenum">
              <a:rPr lang="en-US" smtClean="0"/>
              <a:t>‹#›</a:t>
            </a:fld>
            <a:endParaRPr lang="en-US"/>
          </a:p>
        </p:txBody>
      </p:sp>
    </p:spTree>
    <p:extLst>
      <p:ext uri="{BB962C8B-B14F-4D97-AF65-F5344CB8AC3E}">
        <p14:creationId xmlns:p14="http://schemas.microsoft.com/office/powerpoint/2010/main" val="22943450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extLst>
              <a:ext uri="{28A0092B-C50C-407E-A947-70E740481C1C}">
                <a14:useLocalDpi xmlns:a14="http://schemas.microsoft.com/office/drawing/2010/main"/>
              </a:ext>
            </a:extLst>
          </a:blip>
          <a:srcRect t="33333"/>
          <a:stretch>
            <a:fillRect/>
          </a:stretch>
        </p:blipFill>
        <p:spPr>
          <a:xfrm>
            <a:off x="0" y="0"/>
            <a:ext cx="9144000" cy="3429000"/>
          </a:xfrm>
          <a:prstGeom prst="rect">
            <a:avLst/>
          </a:prstGeom>
        </p:spPr>
      </p:pic>
      <p:sp>
        <p:nvSpPr>
          <p:cNvPr id="4" name="Date Placeholder 3"/>
          <p:cNvSpPr>
            <a:spLocks noGrp="1"/>
          </p:cNvSpPr>
          <p:nvPr>
            <p:ph type="dt" sz="half" idx="10"/>
          </p:nvPr>
        </p:nvSpPr>
        <p:spPr/>
        <p:txBody>
          <a:bodyPr/>
          <a:lstStyle/>
          <a:p>
            <a:fld id="{FA60F580-1F48-449C-AFDB-F35FE2577C29}" type="datetimeFigureOut">
              <a:rPr lang="en-US" smtClean="0"/>
              <a:t>7/14/2018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FF0AD3-85B1-445A-9B09-DD87521E32BA}" type="slidenum">
              <a:rPr lang="en-US" smtClean="0"/>
              <a:t>‹#›</a:t>
            </a:fld>
            <a:endParaRPr lang="en-US"/>
          </a:p>
        </p:txBody>
      </p:sp>
      <p:sp>
        <p:nvSpPr>
          <p:cNvPr id="3" name="Subtitle 2"/>
          <p:cNvSpPr>
            <a:spLocks noGrp="1"/>
          </p:cNvSpPr>
          <p:nvPr>
            <p:ph type="subTitle" idx="1"/>
          </p:nvPr>
        </p:nvSpPr>
        <p:spPr>
          <a:xfrm>
            <a:off x="1219200" y="2914650"/>
            <a:ext cx="6400800" cy="131445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85800" y="1505916"/>
            <a:ext cx="7772400" cy="1102519"/>
          </a:xfrm>
        </p:spPr>
        <p:txBody>
          <a:bodyPr/>
          <a:lstStyle>
            <a:lvl1pPr algn="ctr">
              <a:defRPr sz="320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60F580-1F48-449C-AFDB-F35FE2577C29}" type="datetimeFigureOut">
              <a:rPr lang="en-US" smtClean="0"/>
              <a:t>7/14/2018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FF0AD3-85B1-445A-9B09-DD87521E32B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60F580-1F48-449C-AFDB-F35FE2577C29}" type="datetimeFigureOut">
              <a:rPr lang="en-US" smtClean="0"/>
              <a:t>7/14/2018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FF0AD3-85B1-445A-9B09-DD87521E32B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05979"/>
            <a:ext cx="7924800" cy="857250"/>
          </a:xfrm>
        </p:spPr>
        <p:txBody>
          <a:bodyPr/>
          <a:lstStyle>
            <a:lvl1pPr>
              <a:defRPr b="1"/>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fld id="{FA60F580-1F48-449C-AFDB-F35FE2577C29}" type="datetimeFigureOut">
              <a:rPr lang="en-US" smtClean="0"/>
              <a:t>7/14/2018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FF0AD3-85B1-445A-9B09-DD87521E32BA}" type="slidenum">
              <a:rPr lang="en-US" smtClean="0"/>
              <a:t>‹#›</a:t>
            </a:fld>
            <a:endParaRPr lang="en-US"/>
          </a:p>
        </p:txBody>
      </p:sp>
      <p:sp>
        <p:nvSpPr>
          <p:cNvPr id="8" name="Content Placeholder 7"/>
          <p:cNvSpPr>
            <a:spLocks noGrp="1"/>
          </p:cNvSpPr>
          <p:nvPr>
            <p:ph sz="quarter" idx="13"/>
          </p:nvPr>
        </p:nvSpPr>
        <p:spPr>
          <a:xfrm>
            <a:off x="609600" y="1200150"/>
            <a:ext cx="7924800" cy="3086100"/>
          </a:xfrm>
        </p:spPr>
        <p:txBody>
          <a:bodyPr/>
          <a:lstStyle>
            <a:lvl1pPr>
              <a:defRPr sz="2400" b="1"/>
            </a:lvl1pPr>
            <a:lvl2pPr marL="742950" indent="-285750">
              <a:buFont typeface="Wingdings" panose="05000000000000000000" pitchFamily="2" charset="2"/>
              <a:buChar char="Ø"/>
              <a:defRPr sz="2000"/>
            </a:lvl2pPr>
            <a:lvl3pPr marL="1143000" indent="-228600">
              <a:buFont typeface="Wingdings" panose="05000000000000000000" pitchFamily="2" charset="2"/>
              <a:buChar char="ü"/>
              <a:defRPr sz="18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1" y="3721894"/>
            <a:ext cx="7885113" cy="1021556"/>
          </a:xfrm>
        </p:spPr>
        <p:txBody>
          <a:bodyPr anchor="t"/>
          <a:lstStyle>
            <a:lvl1pPr algn="l">
              <a:defRPr sz="32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09601" y="2596754"/>
            <a:ext cx="7885113" cy="1125140"/>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A60F580-1F48-449C-AFDB-F35FE2577C29}" type="datetimeFigureOut">
              <a:rPr lang="en-US" smtClean="0"/>
              <a:t>7/14/2018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FF0AD3-85B1-445A-9B09-DD87521E32BA}"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200150"/>
            <a:ext cx="3733800" cy="30861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Content Placeholder 12"/>
          <p:cNvSpPr>
            <a:spLocks noGrp="1"/>
          </p:cNvSpPr>
          <p:nvPr>
            <p:ph sz="quarter" idx="14"/>
          </p:nvPr>
        </p:nvSpPr>
        <p:spPr>
          <a:xfrm>
            <a:off x="4800600" y="1200150"/>
            <a:ext cx="3733800" cy="30861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05979"/>
            <a:ext cx="7924800" cy="857250"/>
          </a:xfrm>
        </p:spPr>
        <p:txBody>
          <a:bodyPr/>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p>
            <a:fld id="{FA60F580-1F48-449C-AFDB-F35FE2577C29}" type="datetimeFigureOut">
              <a:rPr lang="en-US" smtClean="0"/>
              <a:t>7/14/2018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FF0AD3-85B1-445A-9B09-DD87521E32BA}"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1657350"/>
            <a:ext cx="3733800" cy="26289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Content Placeholder 10"/>
          <p:cNvSpPr>
            <a:spLocks noGrp="1"/>
          </p:cNvSpPr>
          <p:nvPr>
            <p:ph sz="quarter" idx="13"/>
          </p:nvPr>
        </p:nvSpPr>
        <p:spPr>
          <a:xfrm>
            <a:off x="609600" y="1657350"/>
            <a:ext cx="3733800" cy="26289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05979"/>
            <a:ext cx="7924800" cy="85725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1200150"/>
            <a:ext cx="3733800" cy="431006"/>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200150"/>
            <a:ext cx="3733800" cy="431006"/>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FA60F580-1F48-449C-AFDB-F35FE2577C29}" type="datetimeFigureOut">
              <a:rPr lang="en-US" smtClean="0"/>
              <a:t>7/14/2018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AFF0AD3-85B1-445A-9B09-DD87521E32BA}"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05979"/>
            <a:ext cx="7924800" cy="85725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A60F580-1F48-449C-AFDB-F35FE2577C29}" type="datetimeFigureOut">
              <a:rPr lang="en-US" smtClean="0"/>
              <a:t>7/14/2018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AFF0AD3-85B1-445A-9B09-DD87521E32B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60F580-1F48-449C-AFDB-F35FE2577C29}" type="datetimeFigureOut">
              <a:rPr lang="en-US" smtClean="0"/>
              <a:t>7/14/2018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AFF0AD3-85B1-445A-9B09-DD87521E32B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085850"/>
            <a:ext cx="4648200" cy="3200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612648" y="1085850"/>
            <a:ext cx="2971800" cy="82296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612648" y="1910919"/>
            <a:ext cx="2971800" cy="2375332"/>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60F580-1F48-449C-AFDB-F35FE2577C29}" type="datetimeFigureOut">
              <a:rPr lang="en-US" smtClean="0"/>
              <a:t>7/14/2018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FF0AD3-85B1-445A-9B09-DD87521E32BA}"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609600" y="1085850"/>
            <a:ext cx="2971800" cy="82296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4657344" y="1085850"/>
            <a:ext cx="3419856" cy="260604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09600" y="1910918"/>
            <a:ext cx="2971800" cy="1803832"/>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60F580-1F48-449C-AFDB-F35FE2577C29}" type="datetimeFigureOut">
              <a:rPr lang="en-US" smtClean="0"/>
              <a:t>7/14/2018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FF0AD3-85B1-445A-9B09-DD87521E32BA}"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 name="Title Placeholder 1"/>
          <p:cNvSpPr>
            <a:spLocks noGrp="1"/>
          </p:cNvSpPr>
          <p:nvPr>
            <p:ph type="title"/>
          </p:nvPr>
        </p:nvSpPr>
        <p:spPr>
          <a:xfrm>
            <a:off x="609600" y="205979"/>
            <a:ext cx="7924800" cy="857250"/>
          </a:xfrm>
          <a:prstGeom prst="rect">
            <a:avLst/>
          </a:prstGeom>
        </p:spPr>
        <p:txBody>
          <a:bodyPr vert="horz" lIns="91440" tIns="45720" rIns="91440" bIns="4572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200151"/>
            <a:ext cx="79248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5715000" y="4767263"/>
            <a:ext cx="1524000" cy="273844"/>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FA60F580-1F48-449C-AFDB-F35FE2577C29}" type="datetimeFigureOut">
              <a:rPr lang="en-US" smtClean="0"/>
              <a:t>7/14/2018</a:t>
            </a:fld>
            <a:endParaRPr lang="en-US"/>
          </a:p>
        </p:txBody>
      </p:sp>
      <p:sp>
        <p:nvSpPr>
          <p:cNvPr id="5" name="Footer Placeholder 4"/>
          <p:cNvSpPr>
            <a:spLocks noGrp="1"/>
          </p:cNvSpPr>
          <p:nvPr>
            <p:ph type="ftr" sz="quarter" idx="3"/>
          </p:nvPr>
        </p:nvSpPr>
        <p:spPr>
          <a:xfrm>
            <a:off x="609600" y="4767263"/>
            <a:ext cx="2895600" cy="273844"/>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en-US"/>
          </a:p>
        </p:txBody>
      </p:sp>
      <p:sp>
        <p:nvSpPr>
          <p:cNvPr id="6" name="Slide Number Placeholder 5"/>
          <p:cNvSpPr>
            <a:spLocks noGrp="1"/>
          </p:cNvSpPr>
          <p:nvPr>
            <p:ph type="sldNum" sz="quarter" idx="4"/>
          </p:nvPr>
        </p:nvSpPr>
        <p:spPr>
          <a:xfrm>
            <a:off x="7543800" y="4767263"/>
            <a:ext cx="990600" cy="273844"/>
          </a:xfrm>
          <a:prstGeom prst="rect">
            <a:avLst/>
          </a:prstGeom>
        </p:spPr>
        <p:txBody>
          <a:bodyPr vert="horz" lIns="91440" tIns="45720" rIns="91440" bIns="45720" rtlCol="0" anchor="ctr"/>
          <a:lstStyle>
            <a:lvl1pPr algn="r">
              <a:defRPr sz="1100" baseline="0">
                <a:solidFill>
                  <a:schemeClr val="tx1"/>
                </a:solidFill>
              </a:defRPr>
            </a:lvl1pPr>
          </a:lstStyle>
          <a:p>
            <a:fld id="{EAFF0AD3-85B1-445A-9B09-DD87521E32BA}"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1733550"/>
            <a:ext cx="1590675"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Donut 3"/>
          <p:cNvSpPr/>
          <p:nvPr/>
        </p:nvSpPr>
        <p:spPr>
          <a:xfrm>
            <a:off x="2750344" y="1102518"/>
            <a:ext cx="2705101" cy="2667000"/>
          </a:xfrm>
          <a:prstGeom prst="donut">
            <a:avLst>
              <a:gd name="adj" fmla="val 25519"/>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514513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heckerboard(across)">
                                      <p:cBhvr>
                                        <p:cTn id="7" dur="1000"/>
                                        <p:tgtEl>
                                          <p:spTgt spid="1026"/>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heckerboard(across)">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Romans 9:30-32</a:t>
            </a:r>
            <a:r>
              <a:rPr lang="en-US" cap="none" dirty="0" smtClean="0"/>
              <a:t>a</a:t>
            </a:r>
            <a:endParaRPr lang="en-US" cap="none" dirty="0"/>
          </a:p>
        </p:txBody>
      </p:sp>
      <p:sp>
        <p:nvSpPr>
          <p:cNvPr id="3" name="Content Placeholder 2"/>
          <p:cNvSpPr>
            <a:spLocks noGrp="1"/>
          </p:cNvSpPr>
          <p:nvPr>
            <p:ph sz="quarter" idx="13"/>
          </p:nvPr>
        </p:nvSpPr>
        <p:spPr>
          <a:xfrm>
            <a:off x="609600" y="1200150"/>
            <a:ext cx="7924800" cy="3810000"/>
          </a:xfrm>
          <a:solidFill>
            <a:schemeClr val="bg1"/>
          </a:solidFill>
        </p:spPr>
        <p:txBody>
          <a:bodyPr>
            <a:normAutofit/>
          </a:bodyPr>
          <a:lstStyle/>
          <a:p>
            <a:pPr marL="0" indent="0">
              <a:buNone/>
            </a:pPr>
            <a:r>
              <a:rPr lang="en-US" dirty="0"/>
              <a:t>What shall we say, then? That Gentiles who did not pursue righteousness have attained it, that is, a righteousness that is by faith; </a:t>
            </a:r>
            <a:r>
              <a:rPr lang="en-US" dirty="0" smtClean="0"/>
              <a:t> </a:t>
            </a:r>
            <a:r>
              <a:rPr lang="en-US" dirty="0"/>
              <a:t>but that Israel who pursued a law that would lead to </a:t>
            </a:r>
            <a:r>
              <a:rPr lang="en-US" dirty="0" smtClean="0"/>
              <a:t>righteousness </a:t>
            </a:r>
            <a:r>
              <a:rPr lang="en-US" dirty="0"/>
              <a:t>did not succeed in reaching that law. </a:t>
            </a:r>
            <a:r>
              <a:rPr lang="en-US" dirty="0" smtClean="0"/>
              <a:t> </a:t>
            </a:r>
            <a:r>
              <a:rPr lang="en-US" dirty="0"/>
              <a:t>Why? Because they did not pursue it by faith, but as if it were based on works. </a:t>
            </a:r>
          </a:p>
          <a:p>
            <a:endParaRPr lang="en-US" dirty="0"/>
          </a:p>
        </p:txBody>
      </p:sp>
    </p:spTree>
    <p:extLst>
      <p:ext uri="{BB962C8B-B14F-4D97-AF65-F5344CB8AC3E}">
        <p14:creationId xmlns:p14="http://schemas.microsoft.com/office/powerpoint/2010/main" val="38068725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Message of Romans 9</a:t>
            </a:r>
            <a:endParaRPr lang="en-US" dirty="0"/>
          </a:p>
        </p:txBody>
      </p:sp>
      <p:sp>
        <p:nvSpPr>
          <p:cNvPr id="3" name="Content Placeholder 2"/>
          <p:cNvSpPr>
            <a:spLocks noGrp="1"/>
          </p:cNvSpPr>
          <p:nvPr>
            <p:ph sz="quarter" idx="13"/>
          </p:nvPr>
        </p:nvSpPr>
        <p:spPr/>
        <p:txBody>
          <a:bodyPr/>
          <a:lstStyle/>
          <a:p>
            <a:r>
              <a:rPr lang="en-US" dirty="0" smtClean="0"/>
              <a:t>Salvation is a gift</a:t>
            </a:r>
          </a:p>
          <a:p>
            <a:pPr lvl="1"/>
            <a:r>
              <a:rPr lang="en-US" dirty="0" smtClean="0"/>
              <a:t>If you pay, it’s not a gift.</a:t>
            </a:r>
          </a:p>
          <a:p>
            <a:r>
              <a:rPr lang="en-US" dirty="0" smtClean="0"/>
              <a:t>Paul’s fellow Jewish people </a:t>
            </a:r>
          </a:p>
          <a:p>
            <a:pPr lvl="1"/>
            <a:r>
              <a:rPr lang="en-US" dirty="0" smtClean="0"/>
              <a:t>Rejected the Cross and relied on themselves</a:t>
            </a:r>
          </a:p>
          <a:p>
            <a:pPr lvl="1"/>
            <a:r>
              <a:rPr lang="en-US" dirty="0" smtClean="0"/>
              <a:t>God chose some but not others.</a:t>
            </a:r>
          </a:p>
          <a:p>
            <a:pPr lvl="1"/>
            <a:r>
              <a:rPr lang="en-US" dirty="0" smtClean="0"/>
              <a:t>Paul’s wishful thinking could not save them.</a:t>
            </a:r>
            <a:endParaRPr lang="en-US" dirty="0"/>
          </a:p>
        </p:txBody>
      </p:sp>
      <p:pic>
        <p:nvPicPr>
          <p:cNvPr id="4099" name="Picture 3"/>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477000" y="694765"/>
            <a:ext cx="2058010" cy="21940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rot="5400000">
            <a:off x="6752908" y="2141759"/>
            <a:ext cx="1429386" cy="3047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666367" y="3409950"/>
            <a:ext cx="583814" cy="369332"/>
          </a:xfrm>
          <a:prstGeom prst="rect">
            <a:avLst/>
          </a:prstGeom>
          <a:noFill/>
        </p:spPr>
        <p:txBody>
          <a:bodyPr wrap="none" rtlCol="0">
            <a:spAutoFit/>
          </a:bodyPr>
          <a:lstStyle/>
          <a:p>
            <a:r>
              <a:rPr lang="en-US" b="1" i="1" dirty="0" smtClean="0">
                <a:solidFill>
                  <a:srgbClr val="0070C0"/>
                </a:solidFill>
              </a:rPr>
              <a:t>faith</a:t>
            </a:r>
            <a:endParaRPr lang="en-US" b="1" i="1" dirty="0">
              <a:solidFill>
                <a:srgbClr val="0070C0"/>
              </a:solidFill>
            </a:endParaRPr>
          </a:p>
        </p:txBody>
      </p:sp>
      <p:sp>
        <p:nvSpPr>
          <p:cNvPr id="7" name="TextBox 6"/>
          <p:cNvSpPr txBox="1"/>
          <p:nvPr/>
        </p:nvSpPr>
        <p:spPr>
          <a:xfrm>
            <a:off x="8077200" y="3378805"/>
            <a:ext cx="732893" cy="369332"/>
          </a:xfrm>
          <a:prstGeom prst="rect">
            <a:avLst/>
          </a:prstGeom>
          <a:noFill/>
        </p:spPr>
        <p:txBody>
          <a:bodyPr wrap="none" rtlCol="0">
            <a:spAutoFit/>
          </a:bodyPr>
          <a:lstStyle/>
          <a:p>
            <a:r>
              <a:rPr lang="en-US" b="1" i="1" dirty="0" smtClean="0">
                <a:solidFill>
                  <a:srgbClr val="0070C0"/>
                </a:solidFill>
              </a:rPr>
              <a:t>works</a:t>
            </a:r>
            <a:endParaRPr lang="en-US" b="1" i="1" dirty="0">
              <a:solidFill>
                <a:srgbClr val="0070C0"/>
              </a:solidFill>
            </a:endParaRPr>
          </a:p>
        </p:txBody>
      </p:sp>
    </p:spTree>
    <p:extLst>
      <p:ext uri="{BB962C8B-B14F-4D97-AF65-F5344CB8AC3E}">
        <p14:creationId xmlns:p14="http://schemas.microsoft.com/office/powerpoint/2010/main" val="1759256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circle(in)">
                                      <p:cBhvr>
                                        <p:cTn id="7" dur="1250"/>
                                        <p:tgtEl>
                                          <p:spTgt spid="4099"/>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circle(in)">
                                      <p:cBhvr>
                                        <p:cTn id="10" dur="1000"/>
                                        <p:tgtEl>
                                          <p:spTgt spid="3">
                                            <p:txEl>
                                              <p:pRg st="0" end="0"/>
                                            </p:txEl>
                                          </p:spTgt>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circle(in)">
                                      <p:cBhvr>
                                        <p:cTn id="13" dur="10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1026"/>
                                        </p:tgtEl>
                                        <p:attrNameLst>
                                          <p:attrName>style.visibility</p:attrName>
                                        </p:attrNameLst>
                                      </p:cBhvr>
                                      <p:to>
                                        <p:strVal val="visible"/>
                                      </p:to>
                                    </p:set>
                                    <p:animEffect transition="in" filter="circle(in)">
                                      <p:cBhvr>
                                        <p:cTn id="18" dur="2000"/>
                                        <p:tgtEl>
                                          <p:spTgt spid="1026"/>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1+#ppt_w/2"/>
                                          </p:val>
                                        </p:tav>
                                        <p:tav tm="100000">
                                          <p:val>
                                            <p:strVal val="#ppt_x"/>
                                          </p:val>
                                        </p:tav>
                                      </p:tavLst>
                                    </p:anim>
                                    <p:anim calcmode="lin" valueType="num">
                                      <p:cBhvr additive="base">
                                        <p:cTn id="24" dur="500" fill="hold"/>
                                        <p:tgtEl>
                                          <p:spTgt spid="4"/>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1+#ppt_w/2"/>
                                          </p:val>
                                        </p:tav>
                                        <p:tav tm="100000">
                                          <p:val>
                                            <p:strVal val="#ppt_x"/>
                                          </p:val>
                                        </p:tav>
                                      </p:tavLst>
                                    </p:anim>
                                    <p:anim calcmode="lin" valueType="num">
                                      <p:cBhvr additive="base">
                                        <p:cTn id="2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grpId="0"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Effect transition="in" filter="circle(in)">
                                      <p:cBhvr>
                                        <p:cTn id="33" dur="1000"/>
                                        <p:tgtEl>
                                          <p:spTgt spid="3">
                                            <p:txEl>
                                              <p:pRg st="2" end="2"/>
                                            </p:txEl>
                                          </p:spTgt>
                                        </p:tgtEl>
                                      </p:cBhvr>
                                    </p:animEffect>
                                  </p:childTnLst>
                                </p:cTn>
                              </p:par>
                              <p:par>
                                <p:cTn id="34" presetID="6" presetClass="entr" presetSubtype="16" fill="hold" grpId="0" nodeType="with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Effect transition="in" filter="circle(in)">
                                      <p:cBhvr>
                                        <p:cTn id="36" dur="1000"/>
                                        <p:tgtEl>
                                          <p:spTgt spid="3">
                                            <p:txEl>
                                              <p:pRg st="3" end="3"/>
                                            </p:txEl>
                                          </p:spTgt>
                                        </p:tgtEl>
                                      </p:cBhvr>
                                    </p:animEffect>
                                  </p:childTnLst>
                                </p:cTn>
                              </p:par>
                              <p:par>
                                <p:cTn id="37" presetID="6" presetClass="entr" presetSubtype="16" fill="hold" grpId="0" nodeType="with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circle(in)">
                                      <p:cBhvr>
                                        <p:cTn id="39" dur="1000"/>
                                        <p:tgtEl>
                                          <p:spTgt spid="3">
                                            <p:txEl>
                                              <p:pRg st="4" end="4"/>
                                            </p:txEl>
                                          </p:spTgt>
                                        </p:tgtEl>
                                      </p:cBhvr>
                                    </p:animEffect>
                                  </p:childTnLst>
                                </p:cTn>
                              </p:par>
                              <p:par>
                                <p:cTn id="40" presetID="6" presetClass="entr" presetSubtype="16" fill="hold" grpId="0" nodeType="with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circle(in)">
                                      <p:cBhvr>
                                        <p:cTn id="42"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Salvation or judgment</a:t>
            </a:r>
            <a:endParaRPr lang="en-US" dirty="0"/>
          </a:p>
        </p:txBody>
      </p:sp>
      <p:sp>
        <p:nvSpPr>
          <p:cNvPr id="3" name="Content Placeholder 2"/>
          <p:cNvSpPr>
            <a:spLocks noGrp="1"/>
          </p:cNvSpPr>
          <p:nvPr>
            <p:ph sz="quarter" idx="13"/>
          </p:nvPr>
        </p:nvSpPr>
        <p:spPr>
          <a:xfrm>
            <a:off x="609600" y="1428750"/>
            <a:ext cx="7924800" cy="3086100"/>
          </a:xfrm>
        </p:spPr>
        <p:txBody>
          <a:bodyPr/>
          <a:lstStyle/>
          <a:p>
            <a:pPr marL="457200" indent="-457200">
              <a:buFont typeface="+mj-lt"/>
              <a:buAutoNum type="arabicPeriod"/>
            </a:pPr>
            <a:r>
              <a:rPr lang="en-US" dirty="0" smtClean="0"/>
              <a:t>There </a:t>
            </a:r>
            <a:r>
              <a:rPr lang="en-US" dirty="0" smtClean="0"/>
              <a:t>will be judgment</a:t>
            </a:r>
            <a:r>
              <a:rPr lang="en-US" dirty="0" smtClean="0"/>
              <a:t>.</a:t>
            </a:r>
          </a:p>
          <a:p>
            <a:pPr marL="457200" indent="-457200">
              <a:buFont typeface="+mj-lt"/>
              <a:buAutoNum type="arabicPeriod"/>
            </a:pPr>
            <a:r>
              <a:rPr lang="en-US" dirty="0" smtClean="0"/>
              <a:t>Jesus is the only salvation.</a:t>
            </a:r>
          </a:p>
          <a:p>
            <a:pPr marL="457200" indent="-457200">
              <a:buFont typeface="+mj-lt"/>
              <a:buAutoNum type="arabicPeriod"/>
            </a:pPr>
            <a:r>
              <a:rPr lang="en-US" dirty="0" smtClean="0"/>
              <a:t>Apart from Jesus, people will face judgment on their own merit.</a:t>
            </a:r>
          </a:p>
          <a:p>
            <a:pPr marL="457200" indent="-457200">
              <a:buFont typeface="+mj-lt"/>
              <a:buAutoNum type="arabicPeriod"/>
            </a:pPr>
            <a:endParaRPr lang="en-US" sz="800" dirty="0"/>
          </a:p>
          <a:p>
            <a:pPr marL="0" indent="0">
              <a:buNone/>
            </a:pPr>
            <a:r>
              <a:rPr lang="en-US" dirty="0" smtClean="0"/>
              <a:t>God does according to Who He is.</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285750"/>
            <a:ext cx="2133600"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39701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2"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2"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5122"/>
                                        </p:tgtEl>
                                        <p:attrNameLst>
                                          <p:attrName>style.visibility</p:attrName>
                                        </p:attrNameLst>
                                      </p:cBhvr>
                                      <p:to>
                                        <p:strVal val="visible"/>
                                      </p:to>
                                    </p:set>
                                    <p:animEffect transition="in" filter="barn(inVertical)">
                                      <p:cBhvr>
                                        <p:cTn id="31"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Romans 10:1-4</a:t>
            </a:r>
            <a:endParaRPr lang="en-US" dirty="0"/>
          </a:p>
        </p:txBody>
      </p:sp>
      <p:sp>
        <p:nvSpPr>
          <p:cNvPr id="3" name="Content Placeholder 2"/>
          <p:cNvSpPr>
            <a:spLocks noGrp="1"/>
          </p:cNvSpPr>
          <p:nvPr>
            <p:ph sz="quarter" idx="13"/>
          </p:nvPr>
        </p:nvSpPr>
        <p:spPr/>
        <p:txBody>
          <a:bodyPr/>
          <a:lstStyle/>
          <a:p>
            <a:pPr marL="0" indent="0">
              <a:buNone/>
            </a:pPr>
            <a:r>
              <a:rPr lang="en-US" dirty="0"/>
              <a:t>Brothers</a:t>
            </a:r>
            <a:r>
              <a:rPr lang="en-US" dirty="0" smtClean="0"/>
              <a:t>, </a:t>
            </a:r>
            <a:r>
              <a:rPr lang="en-US" dirty="0"/>
              <a:t>my heart's desire and prayer to God for them is that they may be saved. </a:t>
            </a:r>
            <a:r>
              <a:rPr lang="en-US" dirty="0" smtClean="0"/>
              <a:t> </a:t>
            </a:r>
            <a:r>
              <a:rPr lang="en-US" dirty="0"/>
              <a:t>For I bear them witness that they have a zeal for God, but not according to knowledge. </a:t>
            </a:r>
            <a:r>
              <a:rPr lang="en-US" dirty="0" smtClean="0"/>
              <a:t> </a:t>
            </a:r>
            <a:r>
              <a:rPr lang="en-US" dirty="0"/>
              <a:t>For, being ignorant of the righteousness of God, and seeking to establish their own, they did not submit to God's righteousness. </a:t>
            </a:r>
            <a:r>
              <a:rPr lang="en-US" dirty="0" smtClean="0"/>
              <a:t> </a:t>
            </a:r>
            <a:r>
              <a:rPr lang="en-US" dirty="0"/>
              <a:t>For Christ is the end of the law for righteousness to everyone who believes.</a:t>
            </a:r>
          </a:p>
        </p:txBody>
      </p:sp>
    </p:spTree>
    <p:extLst>
      <p:ext uri="{BB962C8B-B14F-4D97-AF65-F5344CB8AC3E}">
        <p14:creationId xmlns:p14="http://schemas.microsoft.com/office/powerpoint/2010/main" val="41041719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05979"/>
            <a:ext cx="7924800" cy="460771"/>
          </a:xfrm>
        </p:spPr>
        <p:txBody>
          <a:bodyPr/>
          <a:lstStyle/>
          <a:p>
            <a:r>
              <a:rPr lang="en-US" dirty="0" smtClean="0"/>
              <a:t>Romans 10:9-18</a:t>
            </a:r>
            <a:r>
              <a:rPr lang="en-US" cap="none" dirty="0" smtClean="0"/>
              <a:t>a</a:t>
            </a:r>
            <a:endParaRPr lang="en-US" cap="none" dirty="0"/>
          </a:p>
        </p:txBody>
      </p:sp>
      <p:sp>
        <p:nvSpPr>
          <p:cNvPr id="3" name="Content Placeholder 2"/>
          <p:cNvSpPr>
            <a:spLocks noGrp="1"/>
          </p:cNvSpPr>
          <p:nvPr>
            <p:ph sz="quarter" idx="13"/>
          </p:nvPr>
        </p:nvSpPr>
        <p:spPr>
          <a:xfrm>
            <a:off x="304800" y="819150"/>
            <a:ext cx="8534400" cy="3886200"/>
          </a:xfrm>
          <a:solidFill>
            <a:schemeClr val="bg1"/>
          </a:solidFill>
        </p:spPr>
        <p:txBody>
          <a:bodyPr>
            <a:noAutofit/>
          </a:bodyPr>
          <a:lstStyle/>
          <a:p>
            <a:pPr marL="0" indent="0">
              <a:buNone/>
            </a:pPr>
            <a:r>
              <a:rPr lang="en-US" sz="1800" dirty="0" smtClean="0"/>
              <a:t>…if </a:t>
            </a:r>
            <a:r>
              <a:rPr lang="en-US" sz="1800" dirty="0"/>
              <a:t>you confess with your mouth that Jesus is Lord and believe in your heart that God raised him from the dead, you will be saved. </a:t>
            </a:r>
            <a:r>
              <a:rPr lang="en-US" sz="1800" dirty="0" smtClean="0"/>
              <a:t> </a:t>
            </a:r>
            <a:r>
              <a:rPr lang="en-US" sz="1800" dirty="0"/>
              <a:t>For with the heart one believes and is justified, and with the mouth one confesses and is saved. </a:t>
            </a:r>
            <a:r>
              <a:rPr lang="en-US" sz="1800" dirty="0" smtClean="0"/>
              <a:t> </a:t>
            </a:r>
            <a:r>
              <a:rPr lang="en-US" sz="1800" dirty="0"/>
              <a:t>For the Scripture says, “Everyone who believes in him will not be put to shame</a:t>
            </a:r>
            <a:r>
              <a:rPr lang="en-US" sz="1800" dirty="0" smtClean="0"/>
              <a:t>.”  </a:t>
            </a:r>
            <a:r>
              <a:rPr lang="en-US" sz="1800" dirty="0"/>
              <a:t>For there is no distinction between Jew and Greek; for the same Lord is Lord of all, bestowing his riches on all who call on him. </a:t>
            </a:r>
            <a:r>
              <a:rPr lang="en-US" sz="1800" dirty="0" smtClean="0"/>
              <a:t> </a:t>
            </a:r>
            <a:r>
              <a:rPr lang="en-US" sz="1800" dirty="0"/>
              <a:t>For “everyone who calls on the name of the Lord will be saved.”</a:t>
            </a:r>
          </a:p>
          <a:p>
            <a:pPr marL="0" indent="0">
              <a:buNone/>
            </a:pPr>
            <a:r>
              <a:rPr lang="en-US" sz="1800" dirty="0" smtClean="0"/>
              <a:t>How </a:t>
            </a:r>
            <a:r>
              <a:rPr lang="en-US" sz="1800" dirty="0"/>
              <a:t>then will they call on him in whom they have not believed? And how are they to believe in him of whom they have never </a:t>
            </a:r>
            <a:r>
              <a:rPr lang="en-US" sz="1800" dirty="0" smtClean="0"/>
              <a:t>heard?  And </a:t>
            </a:r>
            <a:r>
              <a:rPr lang="en-US" sz="1800" dirty="0"/>
              <a:t>how are they to hear without someone preaching? </a:t>
            </a:r>
            <a:r>
              <a:rPr lang="en-US" sz="1800" dirty="0" smtClean="0"/>
              <a:t> </a:t>
            </a:r>
            <a:r>
              <a:rPr lang="en-US" sz="1800" dirty="0"/>
              <a:t>And how are they to preach unless they are sent? As it is written, “How beautiful are the feet of those who preach the good news!” </a:t>
            </a:r>
            <a:r>
              <a:rPr lang="en-US" sz="1800" dirty="0" smtClean="0"/>
              <a:t> </a:t>
            </a:r>
            <a:r>
              <a:rPr lang="en-US" sz="1800" dirty="0"/>
              <a:t>But they have not all obeyed the gospel. For Isaiah says, “Lord, who has believed what he has heard from us?” </a:t>
            </a:r>
            <a:r>
              <a:rPr lang="en-US" sz="1800" dirty="0" smtClean="0"/>
              <a:t> </a:t>
            </a:r>
            <a:r>
              <a:rPr lang="en-US" sz="1800" dirty="0"/>
              <a:t>So faith comes from hearing, and hearing through the word of Christ.</a:t>
            </a:r>
          </a:p>
          <a:p>
            <a:pPr marL="0" indent="0">
              <a:buNone/>
            </a:pPr>
            <a:r>
              <a:rPr lang="en-US" sz="1800" dirty="0" smtClean="0"/>
              <a:t> </a:t>
            </a:r>
            <a:r>
              <a:rPr lang="en-US" sz="1800" dirty="0"/>
              <a:t>But I ask, have they not heard? Indeed they </a:t>
            </a:r>
            <a:r>
              <a:rPr lang="en-US" sz="1800" dirty="0" smtClean="0"/>
              <a:t>have…</a:t>
            </a:r>
            <a:endParaRPr lang="en-US" sz="1800" dirty="0"/>
          </a:p>
        </p:txBody>
      </p:sp>
    </p:spTree>
    <p:extLst>
      <p:ext uri="{BB962C8B-B14F-4D97-AF65-F5344CB8AC3E}">
        <p14:creationId xmlns:p14="http://schemas.microsoft.com/office/powerpoint/2010/main" val="32836912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Chain of salvation</a:t>
            </a:r>
            <a:endParaRPr lang="en-US" dirty="0"/>
          </a:p>
        </p:txBody>
      </p:sp>
      <p:sp>
        <p:nvSpPr>
          <p:cNvPr id="3" name="Content Placeholder 2"/>
          <p:cNvSpPr>
            <a:spLocks noGrp="1"/>
          </p:cNvSpPr>
          <p:nvPr>
            <p:ph sz="quarter" idx="13"/>
          </p:nvPr>
        </p:nvSpPr>
        <p:spPr/>
        <p:txBody>
          <a:bodyPr/>
          <a:lstStyle/>
          <a:p>
            <a:pPr marL="457200" indent="-457200">
              <a:buFont typeface="+mj-lt"/>
              <a:buAutoNum type="arabicPeriod"/>
            </a:pPr>
            <a:r>
              <a:rPr lang="en-US" dirty="0" smtClean="0"/>
              <a:t>Believers sent</a:t>
            </a:r>
          </a:p>
          <a:p>
            <a:pPr marL="457200" indent="-457200">
              <a:buFont typeface="+mj-lt"/>
              <a:buAutoNum type="arabicPeriod"/>
            </a:pPr>
            <a:r>
              <a:rPr lang="en-US" dirty="0" smtClean="0"/>
              <a:t>Believers preach</a:t>
            </a:r>
          </a:p>
          <a:p>
            <a:pPr marL="457200" indent="-457200">
              <a:buFont typeface="+mj-lt"/>
              <a:buAutoNum type="arabicPeriod"/>
            </a:pPr>
            <a:r>
              <a:rPr lang="en-US" dirty="0" smtClean="0"/>
              <a:t>People hear</a:t>
            </a:r>
          </a:p>
          <a:p>
            <a:pPr marL="457200" indent="-457200">
              <a:buFont typeface="+mj-lt"/>
              <a:buAutoNum type="arabicPeriod"/>
            </a:pPr>
            <a:r>
              <a:rPr lang="en-US" dirty="0" smtClean="0"/>
              <a:t>People believe and are saved</a:t>
            </a:r>
          </a:p>
          <a:p>
            <a:pPr marL="0" indent="0">
              <a:buNone/>
            </a:pPr>
            <a:r>
              <a:rPr lang="en-US" dirty="0" smtClean="0"/>
              <a:t>Without Jesus, people perish.</a:t>
            </a:r>
          </a:p>
          <a:p>
            <a:pPr marL="0" indent="0">
              <a:buNone/>
            </a:pPr>
            <a:r>
              <a:rPr lang="en-US" dirty="0" smtClean="0"/>
              <a:t>Fellow Jewish people heard but did not believe.</a:t>
            </a:r>
            <a:endParaRPr lang="en-US" dirty="0"/>
          </a:p>
        </p:txBody>
      </p:sp>
      <p:pic>
        <p:nvPicPr>
          <p:cNvPr id="1026" name="Picture 2" descr="Image result for chain 4 links"/>
          <p:cNvPicPr>
            <a:picLocks noChangeAspect="1" noChangeArrowheads="1"/>
          </p:cNvPicPr>
          <p:nvPr/>
        </p:nvPicPr>
        <p:blipFill>
          <a:blip r:embed="rId2">
            <a:clrChange>
              <a:clrFrom>
                <a:srgbClr val="FFFFFF"/>
              </a:clrFrom>
              <a:clrTo>
                <a:srgbClr val="FFFFFF">
                  <a:alpha val="0"/>
                </a:srgbClr>
              </a:clrTo>
            </a:clrChange>
            <a:duotone>
              <a:prstClr val="black"/>
              <a:schemeClr val="tx2">
                <a:tint val="45000"/>
                <a:satMod val="400000"/>
              </a:schemeClr>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5181600" y="285750"/>
            <a:ext cx="3581400" cy="2265236"/>
          </a:xfrm>
          <a:prstGeom prst="rect">
            <a:avLst/>
          </a:prstGeom>
          <a:noFill/>
          <a:extLst>
            <a:ext uri="{909E8E84-426E-40DD-AFC4-6F175D3DCCD1}">
              <a14:hiddenFill xmlns:a14="http://schemas.microsoft.com/office/drawing/2010/main">
                <a:solidFill>
                  <a:srgbClr val="FFFFFF"/>
                </a:solidFill>
              </a14:hiddenFill>
            </a:ext>
          </a:extLst>
        </p:spPr>
      </p:pic>
      <p:sp>
        <p:nvSpPr>
          <p:cNvPr id="4" name="Flowchart: Stored Data 3"/>
          <p:cNvSpPr/>
          <p:nvPr/>
        </p:nvSpPr>
        <p:spPr>
          <a:xfrm rot="10800000">
            <a:off x="6096000" y="1174374"/>
            <a:ext cx="2438400" cy="533400"/>
          </a:xfrm>
          <a:prstGeom prst="flowChartOnlineStorag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6825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fade">
                                      <p:cBhvr>
                                        <p:cTn id="11" dur="500"/>
                                        <p:tgtEl>
                                          <p:spTgt spid="1026"/>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path" presetSubtype="0" accel="50000" decel="50000" fill="hold" grpId="0" nodeType="clickEffect">
                                  <p:stCondLst>
                                    <p:cond delay="0"/>
                                  </p:stCondLst>
                                  <p:childTnLst>
                                    <p:animMotion origin="layout" path="M 0 3.08642E-6 L 0.05 -0.00247 " pathEditMode="relative" rAng="0" ptsTypes="AA">
                                      <p:cBhvr>
                                        <p:cTn id="15" dur="1000" fill="hold"/>
                                        <p:tgtEl>
                                          <p:spTgt spid="4"/>
                                        </p:tgtEl>
                                        <p:attrNameLst>
                                          <p:attrName>ppt_x</p:attrName>
                                          <p:attrName>ppt_y</p:attrName>
                                        </p:attrNameLst>
                                      </p:cBhvr>
                                      <p:rCtr x="2500" y="-123"/>
                                    </p:animMotion>
                                  </p:childTnLst>
                                </p:cTn>
                              </p:par>
                              <p:par>
                                <p:cTn id="16" presetID="2" presetClass="entr" presetSubtype="4" fill="hold" grpId="0"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path" presetSubtype="0" accel="50000" decel="50000" fill="hold" grpId="1" nodeType="clickEffect">
                                  <p:stCondLst>
                                    <p:cond delay="0"/>
                                  </p:stCondLst>
                                  <p:childTnLst>
                                    <p:animMotion origin="layout" path="M 0.05 -0.00247 L 0.125 -0.00247 " pathEditMode="relative" rAng="0" ptsTypes="AA">
                                      <p:cBhvr>
                                        <p:cTn id="23" dur="1000" fill="hold"/>
                                        <p:tgtEl>
                                          <p:spTgt spid="4"/>
                                        </p:tgtEl>
                                        <p:attrNameLst>
                                          <p:attrName>ppt_x</p:attrName>
                                          <p:attrName>ppt_y</p:attrName>
                                        </p:attrNameLst>
                                      </p:cBhvr>
                                      <p:rCtr x="3750" y="0"/>
                                    </p:animMotion>
                                  </p:childTnLst>
                                </p:cTn>
                              </p:par>
                              <p:par>
                                <p:cTn id="24" presetID="2" presetClass="entr" presetSubtype="4" fill="hold" grpId="0" nodeType="with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additive="base">
                                        <p:cTn id="2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xit" presetSubtype="2" fill="hold" grpId="3" nodeType="clickEffect">
                                  <p:stCondLst>
                                    <p:cond delay="0"/>
                                  </p:stCondLst>
                                  <p:childTnLst>
                                    <p:anim calcmode="lin" valueType="num">
                                      <p:cBhvr additive="base">
                                        <p:cTn id="31" dur="500"/>
                                        <p:tgtEl>
                                          <p:spTgt spid="4"/>
                                        </p:tgtEl>
                                        <p:attrNameLst>
                                          <p:attrName>ppt_x</p:attrName>
                                        </p:attrNameLst>
                                      </p:cBhvr>
                                      <p:tavLst>
                                        <p:tav tm="0">
                                          <p:val>
                                            <p:strVal val="ppt_x"/>
                                          </p:val>
                                        </p:tav>
                                        <p:tav tm="100000">
                                          <p:val>
                                            <p:strVal val="1+ppt_w/2"/>
                                          </p:val>
                                        </p:tav>
                                      </p:tavLst>
                                    </p:anim>
                                    <p:anim calcmode="lin" valueType="num">
                                      <p:cBhvr additive="base">
                                        <p:cTn id="32" dur="500"/>
                                        <p:tgtEl>
                                          <p:spTgt spid="4"/>
                                        </p:tgtEl>
                                        <p:attrNameLst>
                                          <p:attrName>ppt_y</p:attrName>
                                        </p:attrNameLst>
                                      </p:cBhvr>
                                      <p:tavLst>
                                        <p:tav tm="0">
                                          <p:val>
                                            <p:strVal val="ppt_y"/>
                                          </p:val>
                                        </p:tav>
                                        <p:tav tm="100000">
                                          <p:val>
                                            <p:strVal val="ppt_y"/>
                                          </p:val>
                                        </p:tav>
                                      </p:tavLst>
                                    </p:anim>
                                    <p:set>
                                      <p:cBhvr>
                                        <p:cTn id="33" dur="1" fill="hold">
                                          <p:stCondLst>
                                            <p:cond delay="499"/>
                                          </p:stCondLst>
                                        </p:cTn>
                                        <p:tgtEl>
                                          <p:spTgt spid="4"/>
                                        </p:tgtEl>
                                        <p:attrNameLst>
                                          <p:attrName>style.visibility</p:attrName>
                                        </p:attrNameLst>
                                      </p:cBhvr>
                                      <p:to>
                                        <p:strVal val="hidden"/>
                                      </p:to>
                                    </p:set>
                                  </p:childTnLst>
                                </p:cTn>
                              </p:par>
                              <p:par>
                                <p:cTn id="34" presetID="2" presetClass="entr" presetSubtype="4" fill="hold" grpId="0" nodeType="with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 calcmode="lin" valueType="num">
                                      <p:cBhvr additive="base">
                                        <p:cTn id="3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 calcmode="lin" valueType="num">
                                      <p:cBhvr additive="base">
                                        <p:cTn id="4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3">
                                            <p:txEl>
                                              <p:pRg st="5" end="5"/>
                                            </p:txEl>
                                          </p:spTgt>
                                        </p:tgtEl>
                                        <p:attrNameLst>
                                          <p:attrName>style.visibility</p:attrName>
                                        </p:attrNameLst>
                                      </p:cBhvr>
                                      <p:to>
                                        <p:strVal val="visible"/>
                                      </p:to>
                                    </p:set>
                                    <p:anim calcmode="lin" valueType="num">
                                      <p:cBhvr additive="base">
                                        <p:cTn id="48"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P spid="4" grpId="1" animBg="1"/>
      <p:bldP spid="4" grpId="3"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i="1" dirty="0" smtClean="0"/>
              <a:t>How the pros </a:t>
            </a:r>
            <a:r>
              <a:rPr lang="en-US" sz="2400" i="1" dirty="0" smtClean="0"/>
              <a:t>address exclusivity of the gospel</a:t>
            </a:r>
            <a:endParaRPr lang="en-US" sz="2400" i="1" dirty="0"/>
          </a:p>
        </p:txBody>
      </p:sp>
      <p:sp>
        <p:nvSpPr>
          <p:cNvPr id="3" name="Content Placeholder 2"/>
          <p:cNvSpPr>
            <a:spLocks noGrp="1"/>
          </p:cNvSpPr>
          <p:nvPr>
            <p:ph sz="quarter" idx="13"/>
          </p:nvPr>
        </p:nvSpPr>
        <p:spPr/>
        <p:txBody>
          <a:bodyPr/>
          <a:lstStyle/>
          <a:p>
            <a:r>
              <a:rPr lang="en-US" dirty="0" smtClean="0"/>
              <a:t>All religions have points of exclusivity.</a:t>
            </a:r>
          </a:p>
          <a:p>
            <a:r>
              <a:rPr lang="en-US" dirty="0" smtClean="0"/>
              <a:t>What </a:t>
            </a:r>
            <a:r>
              <a:rPr lang="en-US" dirty="0" smtClean="0"/>
              <a:t>would happen if we accepted all truth claims in engineering?</a:t>
            </a:r>
          </a:p>
          <a:p>
            <a:r>
              <a:rPr lang="en-US" dirty="0" smtClean="0"/>
              <a:t>Me or the car</a:t>
            </a:r>
          </a:p>
          <a:p>
            <a:r>
              <a:rPr lang="en-US" i="1" dirty="0" smtClean="0"/>
              <a:t>Christ </a:t>
            </a:r>
            <a:r>
              <a:rPr lang="en-US" dirty="0" err="1" smtClean="0"/>
              <a:t>ian</a:t>
            </a:r>
            <a:endParaRPr lang="en-US" dirty="0"/>
          </a:p>
        </p:txBody>
      </p:sp>
      <p:pic>
        <p:nvPicPr>
          <p:cNvPr id="2050" name="Picture 2" descr="RZI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4476750"/>
            <a:ext cx="1685924" cy="4984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3150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the Bible </a:t>
            </a:r>
            <a:r>
              <a:rPr lang="en-US" dirty="0" smtClean="0"/>
              <a:t>speaks of exclusivity</a:t>
            </a:r>
            <a:endParaRPr lang="en-US" dirty="0"/>
          </a:p>
        </p:txBody>
      </p:sp>
      <p:sp>
        <p:nvSpPr>
          <p:cNvPr id="3" name="Content Placeholder 2"/>
          <p:cNvSpPr>
            <a:spLocks noGrp="1"/>
          </p:cNvSpPr>
          <p:nvPr>
            <p:ph sz="quarter" idx="13"/>
          </p:nvPr>
        </p:nvSpPr>
        <p:spPr/>
        <p:txBody>
          <a:bodyPr/>
          <a:lstStyle/>
          <a:p>
            <a:r>
              <a:rPr lang="en-US" dirty="0" smtClean="0"/>
              <a:t>Necessity of Jesus is part of the Gospel itself.</a:t>
            </a:r>
          </a:p>
          <a:p>
            <a:pPr lvl="1"/>
            <a:r>
              <a:rPr lang="en-US" dirty="0" smtClean="0"/>
              <a:t>John 3:16-18</a:t>
            </a:r>
          </a:p>
          <a:p>
            <a:pPr lvl="1"/>
            <a:r>
              <a:rPr lang="en-US" dirty="0" smtClean="0"/>
              <a:t>John 6:53</a:t>
            </a:r>
          </a:p>
          <a:p>
            <a:pPr lvl="1"/>
            <a:r>
              <a:rPr lang="en-US" dirty="0" smtClean="0"/>
              <a:t>Acts 4:12</a:t>
            </a:r>
          </a:p>
          <a:p>
            <a:pPr lvl="1"/>
            <a:r>
              <a:rPr lang="en-US" dirty="0" smtClean="0"/>
              <a:t>Ephesians 2:4</a:t>
            </a:r>
            <a:endParaRPr lang="en-US" dirty="0"/>
          </a:p>
        </p:txBody>
      </p:sp>
      <p:pic>
        <p:nvPicPr>
          <p:cNvPr id="8194" name="Picture 2"/>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8800"/>
                    </a14:imgEffect>
                  </a14:imgLayer>
                </a14:imgProps>
              </a:ext>
              <a:ext uri="{28A0092B-C50C-407E-A947-70E740481C1C}">
                <a14:useLocalDpi xmlns:a14="http://schemas.microsoft.com/office/drawing/2010/main" val="0"/>
              </a:ext>
            </a:extLst>
          </a:blip>
          <a:srcRect/>
          <a:stretch>
            <a:fillRect/>
          </a:stretch>
        </p:blipFill>
        <p:spPr bwMode="auto">
          <a:xfrm>
            <a:off x="6248400" y="1809750"/>
            <a:ext cx="1905000"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053968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John 3:16-18</a:t>
            </a:r>
            <a:endParaRPr lang="en-US" dirty="0"/>
          </a:p>
        </p:txBody>
      </p:sp>
      <p:sp>
        <p:nvSpPr>
          <p:cNvPr id="3" name="Content Placeholder 2"/>
          <p:cNvSpPr>
            <a:spLocks noGrp="1"/>
          </p:cNvSpPr>
          <p:nvPr>
            <p:ph sz="quarter" idx="13"/>
          </p:nvPr>
        </p:nvSpPr>
        <p:spPr/>
        <p:txBody>
          <a:bodyPr/>
          <a:lstStyle/>
          <a:p>
            <a:pPr marL="0" indent="0">
              <a:buNone/>
            </a:pPr>
            <a:r>
              <a:rPr lang="en-US" dirty="0"/>
              <a:t>For God so loved the world</a:t>
            </a:r>
            <a:r>
              <a:rPr lang="en-US" dirty="0" smtClean="0"/>
              <a:t>, </a:t>
            </a:r>
            <a:r>
              <a:rPr lang="en-US" dirty="0"/>
              <a:t>that he gave his only Son, that whoever believes in him should not perish but have eternal life. </a:t>
            </a:r>
            <a:r>
              <a:rPr lang="en-US" dirty="0" smtClean="0"/>
              <a:t>For </a:t>
            </a:r>
            <a:r>
              <a:rPr lang="en-US" dirty="0"/>
              <a:t>God did not send his Son into the world to condemn the world, but in order that the world might be saved through him</a:t>
            </a:r>
            <a:r>
              <a:rPr lang="en-US" dirty="0" smtClean="0"/>
              <a:t>. </a:t>
            </a:r>
            <a:r>
              <a:rPr lang="en-US" dirty="0"/>
              <a:t>Whoever believes in him is not condemned, but whoever does not believe is condemned already, because he has not believed in the name of the only Son of God.</a:t>
            </a:r>
          </a:p>
        </p:txBody>
      </p:sp>
    </p:spTree>
    <p:extLst>
      <p:ext uri="{BB962C8B-B14F-4D97-AF65-F5344CB8AC3E}">
        <p14:creationId xmlns:p14="http://schemas.microsoft.com/office/powerpoint/2010/main" val="9833349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Gospel includes exclusivity</a:t>
            </a:r>
            <a:endParaRPr lang="en-US" dirty="0"/>
          </a:p>
        </p:txBody>
      </p:sp>
      <p:sp>
        <p:nvSpPr>
          <p:cNvPr id="3" name="Content Placeholder 2"/>
          <p:cNvSpPr>
            <a:spLocks noGrp="1"/>
          </p:cNvSpPr>
          <p:nvPr>
            <p:ph sz="quarter" idx="13"/>
          </p:nvPr>
        </p:nvSpPr>
        <p:spPr>
          <a:xfrm>
            <a:off x="609600" y="1200150"/>
            <a:ext cx="7924800" cy="3505200"/>
          </a:xfrm>
          <a:solidFill>
            <a:schemeClr val="bg1"/>
          </a:solidFill>
        </p:spPr>
        <p:txBody>
          <a:bodyPr>
            <a:normAutofit fontScale="92500" lnSpcReduction="10000"/>
          </a:bodyPr>
          <a:lstStyle/>
          <a:p>
            <a:r>
              <a:rPr lang="en-US" u="sng" dirty="0" smtClean="0"/>
              <a:t>John 6:53</a:t>
            </a:r>
            <a:r>
              <a:rPr lang="en-US" dirty="0" smtClean="0"/>
              <a:t>.  So </a:t>
            </a:r>
            <a:r>
              <a:rPr lang="en-US" dirty="0"/>
              <a:t>Jesus said to them, “Truly, truly, I say to you, unless you eat the flesh of the Son of Man and drink his blood, you have no life in you</a:t>
            </a:r>
            <a:r>
              <a:rPr lang="en-US" dirty="0" smtClean="0"/>
              <a:t>.” </a:t>
            </a:r>
          </a:p>
          <a:p>
            <a:r>
              <a:rPr lang="en-US" u="sng" dirty="0" smtClean="0"/>
              <a:t>Acts 4:12</a:t>
            </a:r>
            <a:r>
              <a:rPr lang="en-US" dirty="0"/>
              <a:t>. </a:t>
            </a:r>
            <a:r>
              <a:rPr lang="en-US" dirty="0" smtClean="0"/>
              <a:t> And </a:t>
            </a:r>
            <a:r>
              <a:rPr lang="en-US" dirty="0"/>
              <a:t>there is salvation in no one else, for there is no other name under heaven given among </a:t>
            </a:r>
            <a:r>
              <a:rPr lang="en-US" dirty="0" smtClean="0"/>
              <a:t>men </a:t>
            </a:r>
            <a:r>
              <a:rPr lang="en-US" dirty="0"/>
              <a:t>by which we must be </a:t>
            </a:r>
            <a:r>
              <a:rPr lang="en-US" dirty="0" smtClean="0"/>
              <a:t>saved. </a:t>
            </a:r>
          </a:p>
          <a:p>
            <a:r>
              <a:rPr lang="en-US" u="sng" dirty="0"/>
              <a:t>Ephesians 2:4-5</a:t>
            </a:r>
            <a:r>
              <a:rPr lang="en-US" dirty="0"/>
              <a:t>. </a:t>
            </a:r>
            <a:r>
              <a:rPr lang="en-US" dirty="0" smtClean="0"/>
              <a:t> But </a:t>
            </a:r>
            <a:r>
              <a:rPr lang="en-US" dirty="0"/>
              <a:t>God, being rich in mercy, because of the great love with which he loved us</a:t>
            </a:r>
            <a:r>
              <a:rPr lang="en-US" dirty="0" smtClean="0"/>
              <a:t>, </a:t>
            </a:r>
            <a:r>
              <a:rPr lang="en-US" dirty="0"/>
              <a:t>even when we were dead in our trespasses, made us alive together with Christ—by grace you have been </a:t>
            </a:r>
            <a:r>
              <a:rPr lang="en-US" dirty="0" smtClean="0"/>
              <a:t>saved.</a:t>
            </a:r>
            <a:endParaRPr lang="en-US" dirty="0"/>
          </a:p>
        </p:txBody>
      </p:sp>
    </p:spTree>
    <p:extLst>
      <p:ext uri="{BB962C8B-B14F-4D97-AF65-F5344CB8AC3E}">
        <p14:creationId xmlns:p14="http://schemas.microsoft.com/office/powerpoint/2010/main" val="281983878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normAutofit/>
          </a:bodyPr>
          <a:lstStyle/>
          <a:p>
            <a:r>
              <a:rPr lang="en-US" sz="3600" dirty="0" smtClean="0"/>
              <a:t>Read for mood</a:t>
            </a:r>
          </a:p>
          <a:p>
            <a:r>
              <a:rPr lang="en-US" sz="3600" dirty="0" smtClean="0"/>
              <a:t>Why does Paul feel the way he does?</a:t>
            </a:r>
            <a:endParaRPr lang="en-US" sz="3600" dirty="0"/>
          </a:p>
        </p:txBody>
      </p:sp>
    </p:spTree>
    <p:extLst>
      <p:ext uri="{BB962C8B-B14F-4D97-AF65-F5344CB8AC3E}">
        <p14:creationId xmlns:p14="http://schemas.microsoft.com/office/powerpoint/2010/main" val="18018260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05979"/>
            <a:ext cx="7924800" cy="613171"/>
          </a:xfrm>
        </p:spPr>
        <p:txBody>
          <a:bodyPr/>
          <a:lstStyle/>
          <a:p>
            <a:r>
              <a:rPr lang="en-US" dirty="0" smtClean="0"/>
              <a:t>How to respond?</a:t>
            </a:r>
            <a:endParaRPr lang="en-US" dirty="0"/>
          </a:p>
        </p:txBody>
      </p:sp>
      <p:sp>
        <p:nvSpPr>
          <p:cNvPr id="3" name="Content Placeholder 2"/>
          <p:cNvSpPr>
            <a:spLocks noGrp="1"/>
          </p:cNvSpPr>
          <p:nvPr>
            <p:ph sz="quarter" idx="13"/>
          </p:nvPr>
        </p:nvSpPr>
        <p:spPr>
          <a:xfrm>
            <a:off x="609600" y="895350"/>
            <a:ext cx="7924800" cy="3886200"/>
          </a:xfrm>
          <a:solidFill>
            <a:schemeClr val="bg1"/>
          </a:solidFill>
        </p:spPr>
        <p:txBody>
          <a:bodyPr>
            <a:normAutofit fontScale="92500" lnSpcReduction="10000"/>
          </a:bodyPr>
          <a:lstStyle/>
          <a:p>
            <a:r>
              <a:rPr lang="en-US" dirty="0" smtClean="0"/>
              <a:t>Grieve like Paul!</a:t>
            </a:r>
          </a:p>
          <a:p>
            <a:pPr lvl="1"/>
            <a:r>
              <a:rPr lang="en-US" dirty="0" smtClean="0"/>
              <a:t>God grieves, too. He desires all to be saved </a:t>
            </a:r>
            <a:r>
              <a:rPr lang="en-US" dirty="0" smtClean="0"/>
              <a:t>(</a:t>
            </a:r>
            <a:r>
              <a:rPr lang="en-US" dirty="0" err="1" smtClean="0"/>
              <a:t>Ezek</a:t>
            </a:r>
            <a:r>
              <a:rPr lang="en-US" dirty="0" smtClean="0"/>
              <a:t> 18:23,32; I </a:t>
            </a:r>
            <a:r>
              <a:rPr lang="en-US" dirty="0" smtClean="0"/>
              <a:t>Tim 2:3-4).</a:t>
            </a:r>
          </a:p>
          <a:p>
            <a:r>
              <a:rPr lang="en-US" dirty="0" smtClean="0"/>
              <a:t>Pray like Paul</a:t>
            </a:r>
          </a:p>
          <a:p>
            <a:r>
              <a:rPr lang="en-US" dirty="0" smtClean="0"/>
              <a:t>Preach like Paul</a:t>
            </a:r>
          </a:p>
          <a:p>
            <a:r>
              <a:rPr lang="en-US" dirty="0" smtClean="0"/>
              <a:t>Do every right thing to get the Word out.</a:t>
            </a:r>
          </a:p>
          <a:p>
            <a:pPr lvl="1"/>
            <a:r>
              <a:rPr lang="en-US" dirty="0" smtClean="0"/>
              <a:t>Pray desperately</a:t>
            </a:r>
          </a:p>
          <a:p>
            <a:pPr lvl="1"/>
            <a:r>
              <a:rPr lang="en-US" dirty="0" smtClean="0"/>
              <a:t>Study diligently (both the Bible and what works)</a:t>
            </a:r>
          </a:p>
          <a:p>
            <a:pPr lvl="1"/>
            <a:r>
              <a:rPr lang="en-US" dirty="0" smtClean="0"/>
              <a:t>Adapt without compromising truth</a:t>
            </a:r>
          </a:p>
          <a:p>
            <a:pPr lvl="1"/>
            <a:r>
              <a:rPr lang="en-US" dirty="0" smtClean="0"/>
              <a:t>Love and serve </a:t>
            </a:r>
            <a:r>
              <a:rPr lang="en-US" b="1" dirty="0" smtClean="0"/>
              <a:t>both</a:t>
            </a:r>
            <a:r>
              <a:rPr lang="en-US" dirty="0" smtClean="0"/>
              <a:t> the body </a:t>
            </a:r>
            <a:r>
              <a:rPr lang="en-US" b="1" dirty="0" smtClean="0"/>
              <a:t>and</a:t>
            </a:r>
            <a:r>
              <a:rPr lang="en-US" dirty="0" smtClean="0"/>
              <a:t> the soul.</a:t>
            </a:r>
          </a:p>
          <a:p>
            <a:endParaRPr lang="en-US" dirty="0"/>
          </a:p>
        </p:txBody>
      </p:sp>
    </p:spTree>
    <p:extLst>
      <p:ext uri="{BB962C8B-B14F-4D97-AF65-F5344CB8AC3E}">
        <p14:creationId xmlns:p14="http://schemas.microsoft.com/office/powerpoint/2010/main" val="886109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1000"/>
                                        <p:tgtEl>
                                          <p:spTgt spid="3">
                                            <p:txEl>
                                              <p:pRg st="5" end="5"/>
                                            </p:txEl>
                                          </p:spTgt>
                                        </p:tgtEl>
                                      </p:cBhvr>
                                    </p:animEffect>
                                    <p:anim calcmode="lin" valueType="num">
                                      <p:cBhvr>
                                        <p:cTn id="3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5" end="5"/>
                                            </p:txEl>
                                          </p:spTgt>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1000"/>
                                        <p:tgtEl>
                                          <p:spTgt spid="3">
                                            <p:txEl>
                                              <p:pRg st="6" end="6"/>
                                            </p:txEl>
                                          </p:spTgt>
                                        </p:tgtEl>
                                      </p:cBhvr>
                                    </p:animEffect>
                                    <p:anim calcmode="lin" valueType="num">
                                      <p:cBhvr>
                                        <p:cTn id="4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3">
                                            <p:txEl>
                                              <p:pRg st="7" end="7"/>
                                            </p:txEl>
                                          </p:spTgt>
                                        </p:tgtEl>
                                        <p:attrNameLst>
                                          <p:attrName>style.visibility</p:attrName>
                                        </p:attrNameLst>
                                      </p:cBhvr>
                                      <p:to>
                                        <p:strVal val="visible"/>
                                      </p:to>
                                    </p:set>
                                    <p:animEffect transition="in" filter="fade">
                                      <p:cBhvr>
                                        <p:cTn id="48" dur="1000"/>
                                        <p:tgtEl>
                                          <p:spTgt spid="3">
                                            <p:txEl>
                                              <p:pRg st="7" end="7"/>
                                            </p:txEl>
                                          </p:spTgt>
                                        </p:tgtEl>
                                      </p:cBhvr>
                                    </p:animEffect>
                                    <p:anim calcmode="lin" valueType="num">
                                      <p:cBhvr>
                                        <p:cTn id="4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7" end="7"/>
                                            </p:txEl>
                                          </p:spTgt>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
                                            <p:txEl>
                                              <p:pRg st="8" end="8"/>
                                            </p:txEl>
                                          </p:spTgt>
                                        </p:tgtEl>
                                        <p:attrNameLst>
                                          <p:attrName>style.visibility</p:attrName>
                                        </p:attrNameLst>
                                      </p:cBhvr>
                                      <p:to>
                                        <p:strVal val="visible"/>
                                      </p:to>
                                    </p:set>
                                    <p:animEffect transition="in" filter="fade">
                                      <p:cBhvr>
                                        <p:cTn id="53" dur="1000"/>
                                        <p:tgtEl>
                                          <p:spTgt spid="3">
                                            <p:txEl>
                                              <p:pRg st="8" end="8"/>
                                            </p:txEl>
                                          </p:spTgt>
                                        </p:tgtEl>
                                      </p:cBhvr>
                                    </p:animEffect>
                                    <p:anim calcmode="lin" valueType="num">
                                      <p:cBhvr>
                                        <p:cTn id="5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does it matter?</a:t>
            </a:r>
            <a:endParaRPr lang="en-US" dirty="0"/>
          </a:p>
        </p:txBody>
      </p:sp>
      <p:sp>
        <p:nvSpPr>
          <p:cNvPr id="3" name="Content Placeholder 2"/>
          <p:cNvSpPr>
            <a:spLocks noGrp="1"/>
          </p:cNvSpPr>
          <p:nvPr>
            <p:ph sz="quarter" idx="13"/>
          </p:nvPr>
        </p:nvSpPr>
        <p:spPr/>
        <p:txBody>
          <a:bodyPr>
            <a:normAutofit lnSpcReduction="10000"/>
          </a:bodyPr>
          <a:lstStyle/>
          <a:p>
            <a:r>
              <a:rPr lang="en-US" dirty="0" smtClean="0"/>
              <a:t>Motivation</a:t>
            </a:r>
          </a:p>
          <a:p>
            <a:pPr lvl="1"/>
            <a:r>
              <a:rPr lang="en-US" dirty="0"/>
              <a:t>Love of people</a:t>
            </a:r>
          </a:p>
          <a:p>
            <a:pPr lvl="1"/>
            <a:r>
              <a:rPr lang="en-US" dirty="0" smtClean="0"/>
              <a:t>Glorify </a:t>
            </a:r>
            <a:r>
              <a:rPr lang="en-US" dirty="0" smtClean="0"/>
              <a:t>God</a:t>
            </a:r>
          </a:p>
          <a:p>
            <a:r>
              <a:rPr lang="en-US" dirty="0" smtClean="0"/>
              <a:t>Heart</a:t>
            </a:r>
            <a:endParaRPr lang="en-US" dirty="0" smtClean="0"/>
          </a:p>
          <a:p>
            <a:pPr lvl="1"/>
            <a:r>
              <a:rPr lang="en-US" dirty="0" smtClean="0"/>
              <a:t>Soft hearts are motivated</a:t>
            </a:r>
          </a:p>
          <a:p>
            <a:r>
              <a:rPr lang="en-US" dirty="0" smtClean="0"/>
              <a:t>Fruit</a:t>
            </a:r>
          </a:p>
          <a:p>
            <a:pPr lvl="1"/>
            <a:r>
              <a:rPr lang="en-US" dirty="0" smtClean="0"/>
              <a:t>God desires fruit from </a:t>
            </a:r>
            <a:r>
              <a:rPr lang="en-US" b="1" i="1" dirty="0" smtClean="0"/>
              <a:t>all</a:t>
            </a:r>
            <a:r>
              <a:rPr lang="en-US" dirty="0" smtClean="0"/>
              <a:t> believers.</a:t>
            </a:r>
            <a:endParaRPr lang="en-US" dirty="0"/>
          </a:p>
        </p:txBody>
      </p:sp>
    </p:spTree>
    <p:extLst>
      <p:ext uri="{BB962C8B-B14F-4D97-AF65-F5344CB8AC3E}">
        <p14:creationId xmlns:p14="http://schemas.microsoft.com/office/powerpoint/2010/main" val="1950250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we really believe?</a:t>
            </a:r>
            <a:endParaRPr lang="en-US" dirty="0"/>
          </a:p>
        </p:txBody>
      </p:sp>
      <p:sp>
        <p:nvSpPr>
          <p:cNvPr id="4" name="Content Placeholder 2"/>
          <p:cNvSpPr>
            <a:spLocks noGrp="1"/>
          </p:cNvSpPr>
          <p:nvPr>
            <p:ph sz="quarter" idx="13"/>
          </p:nvPr>
        </p:nvSpPr>
        <p:spPr/>
        <p:txBody>
          <a:bodyPr/>
          <a:lstStyle/>
          <a:p>
            <a:pPr marL="457200" indent="-457200">
              <a:buFont typeface="+mj-lt"/>
              <a:buAutoNum type="arabicPeriod"/>
            </a:pPr>
            <a:r>
              <a:rPr lang="en-US" dirty="0" smtClean="0"/>
              <a:t>There </a:t>
            </a:r>
            <a:r>
              <a:rPr lang="en-US" dirty="0" smtClean="0"/>
              <a:t>will be judgment</a:t>
            </a:r>
            <a:r>
              <a:rPr lang="en-US" dirty="0" smtClean="0"/>
              <a:t>.</a:t>
            </a:r>
          </a:p>
          <a:p>
            <a:pPr marL="457200" indent="-457200">
              <a:buFont typeface="+mj-lt"/>
              <a:buAutoNum type="arabicPeriod"/>
            </a:pPr>
            <a:r>
              <a:rPr lang="en-US" dirty="0" smtClean="0"/>
              <a:t>Jesus is the only salvation.</a:t>
            </a:r>
          </a:p>
          <a:p>
            <a:pPr marL="457200" indent="-457200">
              <a:buFont typeface="+mj-lt"/>
              <a:buAutoNum type="arabicPeriod"/>
            </a:pPr>
            <a:r>
              <a:rPr lang="en-US" dirty="0" smtClean="0"/>
              <a:t>Apart from Jesus, people will face judgment on their own merit.</a:t>
            </a:r>
          </a:p>
          <a:p>
            <a:endParaRPr lang="en-US" dirty="0"/>
          </a:p>
          <a:p>
            <a:r>
              <a:rPr lang="en-US" dirty="0" smtClean="0"/>
              <a:t>Impossible to ignore it!</a:t>
            </a:r>
            <a:endParaRPr lang="en-US" dirty="0"/>
          </a:p>
        </p:txBody>
      </p:sp>
    </p:spTree>
    <p:extLst>
      <p:ext uri="{BB962C8B-B14F-4D97-AF65-F5344CB8AC3E}">
        <p14:creationId xmlns:p14="http://schemas.microsoft.com/office/powerpoint/2010/main" val="3613121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barn(inVertical)">
                                      <p:cBhvr>
                                        <p:cTn id="2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Appendix: Jesus is the only way</a:t>
            </a:r>
            <a:endParaRPr lang="en-US" dirty="0"/>
          </a:p>
        </p:txBody>
      </p:sp>
      <p:sp>
        <p:nvSpPr>
          <p:cNvPr id="3" name="Content Placeholder 2"/>
          <p:cNvSpPr>
            <a:spLocks noGrp="1"/>
          </p:cNvSpPr>
          <p:nvPr>
            <p:ph sz="quarter" idx="13"/>
          </p:nvPr>
        </p:nvSpPr>
        <p:spPr/>
        <p:txBody>
          <a:bodyPr>
            <a:normAutofit fontScale="92500" lnSpcReduction="20000"/>
          </a:bodyPr>
          <a:lstStyle/>
          <a:p>
            <a:r>
              <a:rPr lang="en-US" dirty="0" smtClean="0"/>
              <a:t>John 3:3,5,13,18, 36; 6:44,53;  8:19,24,42; 14:6-7; 15:4-6</a:t>
            </a:r>
            <a:endParaRPr lang="en-US" dirty="0"/>
          </a:p>
          <a:p>
            <a:r>
              <a:rPr lang="en-US" dirty="0" smtClean="0"/>
              <a:t>Acts </a:t>
            </a:r>
            <a:r>
              <a:rPr lang="en-US" dirty="0"/>
              <a:t>4:12</a:t>
            </a:r>
          </a:p>
          <a:p>
            <a:r>
              <a:rPr lang="en-US" dirty="0"/>
              <a:t>Acts 20:24-27 with Ezek. 33:1-9,12-20, </a:t>
            </a:r>
            <a:r>
              <a:rPr lang="en-US" dirty="0" smtClean="0"/>
              <a:t>3:17-21</a:t>
            </a:r>
            <a:endParaRPr lang="en-US" dirty="0"/>
          </a:p>
          <a:p>
            <a:r>
              <a:rPr lang="en-US" dirty="0" smtClean="0"/>
              <a:t>Galatians </a:t>
            </a:r>
            <a:r>
              <a:rPr lang="en-US" dirty="0"/>
              <a:t>1:6-10  </a:t>
            </a:r>
          </a:p>
          <a:p>
            <a:r>
              <a:rPr lang="en-US" dirty="0" smtClean="0"/>
              <a:t>Ephesians </a:t>
            </a:r>
            <a:r>
              <a:rPr lang="en-US" dirty="0"/>
              <a:t>2:1-3; we were dead before we believed.  Before we heard the Gospel, we were dead.  So must all unbelievers be dead until they hear and believe. (See also Col. 1:21-22). </a:t>
            </a:r>
          </a:p>
          <a:p>
            <a:r>
              <a:rPr lang="en-US" dirty="0"/>
              <a:t>I </a:t>
            </a:r>
            <a:r>
              <a:rPr lang="en-US" dirty="0" smtClean="0"/>
              <a:t>John </a:t>
            </a:r>
            <a:r>
              <a:rPr lang="en-US" dirty="0"/>
              <a:t>3:22-23, </a:t>
            </a:r>
            <a:r>
              <a:rPr lang="en-US" dirty="0" smtClean="0"/>
              <a:t>5:5,10-12,21</a:t>
            </a:r>
            <a:endParaRPr lang="en-US" dirty="0"/>
          </a:p>
        </p:txBody>
      </p:sp>
    </p:spTree>
    <p:extLst>
      <p:ext uri="{BB962C8B-B14F-4D97-AF65-F5344CB8AC3E}">
        <p14:creationId xmlns:p14="http://schemas.microsoft.com/office/powerpoint/2010/main" val="17303499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Appendix: Hearing before believing</a:t>
            </a:r>
            <a:endParaRPr lang="en-US" dirty="0"/>
          </a:p>
        </p:txBody>
      </p:sp>
      <p:sp>
        <p:nvSpPr>
          <p:cNvPr id="3" name="Content Placeholder 2"/>
          <p:cNvSpPr>
            <a:spLocks noGrp="1"/>
          </p:cNvSpPr>
          <p:nvPr>
            <p:ph sz="quarter" idx="13"/>
          </p:nvPr>
        </p:nvSpPr>
        <p:spPr/>
        <p:txBody>
          <a:bodyPr>
            <a:normAutofit/>
          </a:bodyPr>
          <a:lstStyle/>
          <a:p>
            <a:r>
              <a:rPr lang="en-US" dirty="0" smtClean="0"/>
              <a:t>Hearing the Gospel always precedes believing it.</a:t>
            </a:r>
          </a:p>
          <a:p>
            <a:r>
              <a:rPr lang="en-US" dirty="0"/>
              <a:t>John 11:41-42, 17:20, 19:35, 20:30-31</a:t>
            </a:r>
            <a:r>
              <a:rPr lang="en-US" dirty="0" smtClean="0"/>
              <a:t>, </a:t>
            </a:r>
            <a:r>
              <a:rPr lang="en-US" dirty="0"/>
              <a:t>15:26-27 </a:t>
            </a:r>
            <a:endParaRPr lang="en-US" dirty="0" smtClean="0"/>
          </a:p>
          <a:p>
            <a:r>
              <a:rPr lang="en-US" dirty="0"/>
              <a:t>Acts </a:t>
            </a:r>
            <a:r>
              <a:rPr lang="en-US" dirty="0" smtClean="0"/>
              <a:t>11:14</a:t>
            </a:r>
            <a:r>
              <a:rPr lang="en-US" dirty="0"/>
              <a:t>, 13:38-49, 15:7,11</a:t>
            </a:r>
            <a:r>
              <a:rPr lang="en-US" dirty="0" smtClean="0"/>
              <a:t>, 10:42-43</a:t>
            </a:r>
          </a:p>
          <a:p>
            <a:r>
              <a:rPr lang="en-US" dirty="0" smtClean="0"/>
              <a:t>Romans 1:20-21, 10:9-15,17 </a:t>
            </a:r>
          </a:p>
          <a:p>
            <a:r>
              <a:rPr lang="en-US" dirty="0"/>
              <a:t>I Cor. </a:t>
            </a:r>
            <a:r>
              <a:rPr lang="en-US" dirty="0" smtClean="0"/>
              <a:t>1:21</a:t>
            </a:r>
          </a:p>
          <a:p>
            <a:r>
              <a:rPr lang="en-US" dirty="0"/>
              <a:t>I Pet. 1:23</a:t>
            </a:r>
          </a:p>
        </p:txBody>
      </p:sp>
    </p:spTree>
    <p:extLst>
      <p:ext uri="{BB962C8B-B14F-4D97-AF65-F5344CB8AC3E}">
        <p14:creationId xmlns:p14="http://schemas.microsoft.com/office/powerpoint/2010/main" val="11432156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Appendix: Creation to Christ bible study</a:t>
            </a:r>
            <a:endParaRPr lang="en-US" dirty="0"/>
          </a:p>
        </p:txBody>
      </p:sp>
      <p:sp>
        <p:nvSpPr>
          <p:cNvPr id="3" name="Content Placeholder 2"/>
          <p:cNvSpPr>
            <a:spLocks noGrp="1"/>
          </p:cNvSpPr>
          <p:nvPr>
            <p:ph sz="quarter" idx="13"/>
          </p:nvPr>
        </p:nvSpPr>
        <p:spPr>
          <a:xfrm>
            <a:off x="76200" y="1200150"/>
            <a:ext cx="5943600" cy="3086100"/>
          </a:xfrm>
        </p:spPr>
        <p:txBody>
          <a:bodyPr>
            <a:normAutofit fontScale="40000" lnSpcReduction="20000"/>
          </a:bodyPr>
          <a:lstStyle/>
          <a:p>
            <a:pPr marL="457200" indent="-457200">
              <a:buFont typeface="+mj-lt"/>
              <a:buAutoNum type="arabicPeriod"/>
            </a:pPr>
            <a:r>
              <a:rPr lang="en-US" dirty="0" smtClean="0"/>
              <a:t>Genesis </a:t>
            </a:r>
            <a:r>
              <a:rPr lang="en-US" dirty="0"/>
              <a:t>2:4-25	</a:t>
            </a:r>
            <a:r>
              <a:rPr lang="en-US" dirty="0" smtClean="0"/>
              <a:t>God </a:t>
            </a:r>
            <a:r>
              <a:rPr lang="en-US" dirty="0"/>
              <a:t>Creates People</a:t>
            </a:r>
          </a:p>
          <a:p>
            <a:pPr marL="457200" indent="-457200">
              <a:buFont typeface="+mj-lt"/>
              <a:buAutoNum type="arabicPeriod"/>
            </a:pPr>
            <a:r>
              <a:rPr lang="en-US" dirty="0" smtClean="0"/>
              <a:t>Genesis </a:t>
            </a:r>
            <a:r>
              <a:rPr lang="en-US" dirty="0"/>
              <a:t>3:1-24	</a:t>
            </a:r>
            <a:r>
              <a:rPr lang="en-US" dirty="0" smtClean="0"/>
              <a:t>God </a:t>
            </a:r>
            <a:r>
              <a:rPr lang="en-US" dirty="0"/>
              <a:t>holds people responsible for disobedience</a:t>
            </a:r>
          </a:p>
          <a:p>
            <a:pPr marL="457200" indent="-457200">
              <a:buFont typeface="+mj-lt"/>
              <a:buAutoNum type="arabicPeriod"/>
            </a:pPr>
            <a:r>
              <a:rPr lang="en-US" dirty="0" smtClean="0"/>
              <a:t>Genesis </a:t>
            </a:r>
            <a:r>
              <a:rPr lang="en-US" dirty="0"/>
              <a:t>12:1-8, 15:1-6, </a:t>
            </a:r>
            <a:r>
              <a:rPr lang="en-US" dirty="0" smtClean="0"/>
              <a:t>17:1-7 God’s </a:t>
            </a:r>
            <a:r>
              <a:rPr lang="en-US" dirty="0"/>
              <a:t>Covenant with Abraham</a:t>
            </a:r>
          </a:p>
          <a:p>
            <a:pPr marL="457200" indent="-457200">
              <a:buFont typeface="+mj-lt"/>
              <a:buAutoNum type="arabicPeriod"/>
            </a:pPr>
            <a:r>
              <a:rPr lang="en-US" dirty="0" smtClean="0"/>
              <a:t>Exodus </a:t>
            </a:r>
            <a:r>
              <a:rPr lang="en-US" dirty="0"/>
              <a:t>1:1-14, 2:11-25	</a:t>
            </a:r>
            <a:r>
              <a:rPr lang="en-US" dirty="0" smtClean="0"/>
              <a:t>God </a:t>
            </a:r>
            <a:r>
              <a:rPr lang="en-US" dirty="0"/>
              <a:t>hears the cry of the defenseless</a:t>
            </a:r>
          </a:p>
          <a:p>
            <a:pPr marL="457200" indent="-457200">
              <a:buFont typeface="+mj-lt"/>
              <a:buAutoNum type="arabicPeriod"/>
            </a:pPr>
            <a:r>
              <a:rPr lang="en-US" dirty="0" smtClean="0"/>
              <a:t>Exodus </a:t>
            </a:r>
            <a:r>
              <a:rPr lang="en-US" dirty="0"/>
              <a:t>3:1-22	</a:t>
            </a:r>
            <a:r>
              <a:rPr lang="en-US" dirty="0" smtClean="0"/>
              <a:t>God </a:t>
            </a:r>
            <a:r>
              <a:rPr lang="en-US" dirty="0"/>
              <a:t>responds to the cry of the defenseless</a:t>
            </a:r>
          </a:p>
          <a:p>
            <a:pPr marL="457200" indent="-457200">
              <a:buFont typeface="+mj-lt"/>
              <a:buAutoNum type="arabicPeriod"/>
            </a:pPr>
            <a:r>
              <a:rPr lang="en-US" dirty="0" smtClean="0"/>
              <a:t>Exodus </a:t>
            </a:r>
            <a:r>
              <a:rPr lang="en-US" dirty="0"/>
              <a:t>14:5-31	</a:t>
            </a:r>
            <a:r>
              <a:rPr lang="en-US" dirty="0" smtClean="0"/>
              <a:t>God </a:t>
            </a:r>
            <a:r>
              <a:rPr lang="en-US" dirty="0"/>
              <a:t>defends his people from the oppressor</a:t>
            </a:r>
          </a:p>
          <a:p>
            <a:pPr marL="457200" indent="-457200">
              <a:buFont typeface="+mj-lt"/>
              <a:buAutoNum type="arabicPeriod"/>
            </a:pPr>
            <a:r>
              <a:rPr lang="en-US" dirty="0" smtClean="0"/>
              <a:t>Leviticus 19:1-18	The </a:t>
            </a:r>
            <a:r>
              <a:rPr lang="en-US" dirty="0"/>
              <a:t>Commands of God</a:t>
            </a:r>
          </a:p>
          <a:p>
            <a:pPr marL="457200" indent="-457200">
              <a:buFont typeface="+mj-lt"/>
              <a:buAutoNum type="arabicPeriod"/>
            </a:pPr>
            <a:r>
              <a:rPr lang="en-US" dirty="0" smtClean="0"/>
              <a:t>Nehemiah </a:t>
            </a:r>
            <a:r>
              <a:rPr lang="en-US" dirty="0"/>
              <a:t>9:5-31	</a:t>
            </a:r>
            <a:r>
              <a:rPr lang="en-US" dirty="0" smtClean="0"/>
              <a:t>The </a:t>
            </a:r>
            <a:r>
              <a:rPr lang="en-US" dirty="0"/>
              <a:t>people take responsibility for disobedience</a:t>
            </a:r>
          </a:p>
          <a:p>
            <a:pPr marL="457200" indent="-457200">
              <a:buFont typeface="+mj-lt"/>
              <a:buAutoNum type="arabicPeriod"/>
            </a:pPr>
            <a:r>
              <a:rPr lang="en-US" dirty="0" smtClean="0"/>
              <a:t>Isaiah </a:t>
            </a:r>
            <a:r>
              <a:rPr lang="en-US" dirty="0"/>
              <a:t>61:1-9	</a:t>
            </a:r>
            <a:r>
              <a:rPr lang="en-US" dirty="0" smtClean="0"/>
              <a:t>The </a:t>
            </a:r>
            <a:r>
              <a:rPr lang="en-US" dirty="0"/>
              <a:t>promise of a New Day</a:t>
            </a:r>
          </a:p>
          <a:p>
            <a:pPr marL="457200" indent="-457200">
              <a:buFont typeface="+mj-lt"/>
              <a:buAutoNum type="arabicPeriod"/>
            </a:pPr>
            <a:r>
              <a:rPr lang="en-US" dirty="0" smtClean="0"/>
              <a:t>Jeremiah </a:t>
            </a:r>
            <a:r>
              <a:rPr lang="en-US" dirty="0"/>
              <a:t>31:31-34	</a:t>
            </a:r>
            <a:r>
              <a:rPr lang="en-US" dirty="0" smtClean="0"/>
              <a:t>God’s </a:t>
            </a:r>
            <a:r>
              <a:rPr lang="en-US" dirty="0"/>
              <a:t>Covenant with the People</a:t>
            </a:r>
          </a:p>
          <a:p>
            <a:pPr marL="457200" indent="-457200">
              <a:buFont typeface="+mj-lt"/>
              <a:buAutoNum type="arabicPeriod"/>
            </a:pPr>
            <a:r>
              <a:rPr lang="en-US" dirty="0" smtClean="0"/>
              <a:t>Matthew </a:t>
            </a:r>
            <a:r>
              <a:rPr lang="en-US" dirty="0"/>
              <a:t>3:13-17, 4:1-11	Jesus Is Baptized and Tested</a:t>
            </a:r>
          </a:p>
          <a:p>
            <a:pPr marL="457200" indent="-457200">
              <a:buFont typeface="+mj-lt"/>
              <a:buAutoNum type="arabicPeriod"/>
            </a:pPr>
            <a:r>
              <a:rPr lang="en-US" dirty="0" smtClean="0"/>
              <a:t>Luke </a:t>
            </a:r>
            <a:r>
              <a:rPr lang="en-US" dirty="0"/>
              <a:t>4:14-21	</a:t>
            </a:r>
            <a:r>
              <a:rPr lang="en-US" dirty="0" smtClean="0"/>
              <a:t>Jesus </a:t>
            </a:r>
            <a:r>
              <a:rPr lang="en-US" dirty="0"/>
              <a:t>Announces His Purpose</a:t>
            </a:r>
          </a:p>
          <a:p>
            <a:pPr marL="457200" indent="-457200">
              <a:buFont typeface="+mj-lt"/>
              <a:buAutoNum type="arabicPeriod"/>
            </a:pPr>
            <a:r>
              <a:rPr lang="en-US" dirty="0" smtClean="0"/>
              <a:t>John </a:t>
            </a:r>
            <a:r>
              <a:rPr lang="en-US" dirty="0"/>
              <a:t>3:1-21	</a:t>
            </a:r>
            <a:r>
              <a:rPr lang="en-US" dirty="0" smtClean="0"/>
              <a:t>Jesus </a:t>
            </a:r>
            <a:r>
              <a:rPr lang="en-US" dirty="0"/>
              <a:t>Teaches the Religious </a:t>
            </a:r>
            <a:r>
              <a:rPr lang="en-US" dirty="0" smtClean="0"/>
              <a:t>Teacher</a:t>
            </a:r>
            <a:endParaRPr lang="en-US" dirty="0"/>
          </a:p>
        </p:txBody>
      </p:sp>
      <p:sp>
        <p:nvSpPr>
          <p:cNvPr id="4" name="Content Placeholder 2"/>
          <p:cNvSpPr txBox="1">
            <a:spLocks/>
          </p:cNvSpPr>
          <p:nvPr/>
        </p:nvSpPr>
        <p:spPr>
          <a:xfrm>
            <a:off x="4572000" y="1276350"/>
            <a:ext cx="7924800" cy="3086100"/>
          </a:xfrm>
          <a:prstGeom prst="rect">
            <a:avLst/>
          </a:prstGeom>
        </p:spPr>
        <p:txBody>
          <a:bodyPr vert="horz" lIns="91440" tIns="45720" rIns="91440" bIns="45720" rtlCol="0">
            <a:normAutofit fontScale="40000" lnSpcReduction="20000"/>
          </a:bodyPr>
          <a:lst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2400" b="1"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Wingdings" panose="05000000000000000000" pitchFamily="2" charset="2"/>
              <a:buChar char="Ø"/>
              <a:defRPr sz="20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Wingdings" panose="05000000000000000000" pitchFamily="2" charset="2"/>
              <a:buChar char="ü"/>
              <a:defRPr sz="18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a:lstStyle>
          <a:p>
            <a:pPr marL="457200" indent="-457200">
              <a:buFont typeface="+mj-lt"/>
              <a:buAutoNum type="arabicPeriod" startAt="14"/>
            </a:pPr>
            <a:r>
              <a:rPr lang="en-US" dirty="0" smtClean="0"/>
              <a:t>John 4:1-26,39-42	Jesus Reveals Truth to the Samaritan Woman</a:t>
            </a:r>
          </a:p>
          <a:p>
            <a:pPr marL="457200" indent="-457200">
              <a:buFont typeface="+mj-lt"/>
              <a:buAutoNum type="arabicPeriod" startAt="14"/>
            </a:pPr>
            <a:r>
              <a:rPr lang="en-US" dirty="0" smtClean="0"/>
              <a:t>Mark 6:30-44	Jesus Feeds the Five Thousand</a:t>
            </a:r>
          </a:p>
          <a:p>
            <a:pPr marL="457200" indent="-457200">
              <a:buFont typeface="+mj-lt"/>
              <a:buAutoNum type="arabicPeriod" startAt="14"/>
            </a:pPr>
            <a:r>
              <a:rPr lang="en-US" dirty="0" smtClean="0"/>
              <a:t>Luke 5:17-26	Jesus Heals the Paralyzed Man</a:t>
            </a:r>
          </a:p>
          <a:p>
            <a:pPr marL="457200" indent="-457200">
              <a:buFont typeface="+mj-lt"/>
              <a:buAutoNum type="arabicPeriod" startAt="14"/>
            </a:pPr>
            <a:r>
              <a:rPr lang="en-US" dirty="0" smtClean="0"/>
              <a:t>Matthew 22:34-40	Jesus Gives the Great Commandment</a:t>
            </a:r>
          </a:p>
          <a:p>
            <a:pPr marL="457200" indent="-457200">
              <a:buFont typeface="+mj-lt"/>
              <a:buAutoNum type="arabicPeriod" startAt="14"/>
            </a:pPr>
            <a:r>
              <a:rPr lang="en-US" dirty="0" smtClean="0"/>
              <a:t>Mark 10:17-27	Jesus Challenges the Rich Young Ruler</a:t>
            </a:r>
          </a:p>
          <a:p>
            <a:pPr marL="457200" indent="-457200">
              <a:buFont typeface="+mj-lt"/>
              <a:buAutoNum type="arabicPeriod" startAt="14"/>
            </a:pPr>
            <a:r>
              <a:rPr lang="en-US" dirty="0" smtClean="0"/>
              <a:t>Matthew 26:17-30	</a:t>
            </a:r>
            <a:r>
              <a:rPr lang="en-US" dirty="0"/>
              <a:t>J</a:t>
            </a:r>
            <a:r>
              <a:rPr lang="en-US" dirty="0" smtClean="0"/>
              <a:t>esus Talks about His Betrayal and Covenant</a:t>
            </a:r>
          </a:p>
          <a:p>
            <a:pPr marL="457200" indent="-457200">
              <a:buFont typeface="+mj-lt"/>
              <a:buAutoNum type="arabicPeriod" startAt="14"/>
            </a:pPr>
            <a:r>
              <a:rPr lang="en-US" dirty="0" smtClean="0"/>
              <a:t>Matthew 26:47-57	Jesus is Arrested</a:t>
            </a:r>
          </a:p>
          <a:p>
            <a:pPr marL="457200" indent="-457200">
              <a:buFont typeface="+mj-lt"/>
              <a:buAutoNum type="arabicPeriod" startAt="14"/>
            </a:pPr>
            <a:r>
              <a:rPr lang="en-US" dirty="0" smtClean="0"/>
              <a:t>Luke 23:32-56	Jesus is Crucified</a:t>
            </a:r>
          </a:p>
          <a:p>
            <a:pPr marL="457200" indent="-457200">
              <a:buFont typeface="+mj-lt"/>
              <a:buAutoNum type="arabicPeriod" startAt="14"/>
            </a:pPr>
            <a:r>
              <a:rPr lang="en-US" dirty="0" smtClean="0"/>
              <a:t>Luke 24:1-35	Jesus is Resurrected</a:t>
            </a:r>
          </a:p>
          <a:p>
            <a:pPr marL="457200" indent="-457200">
              <a:buFont typeface="+mj-lt"/>
              <a:buAutoNum type="arabicPeriod" startAt="14"/>
            </a:pPr>
            <a:r>
              <a:rPr lang="en-US" dirty="0" smtClean="0"/>
              <a:t>Acts 1:3-11	Jesus Ascends to Heaven</a:t>
            </a:r>
          </a:p>
          <a:p>
            <a:pPr marL="457200" indent="-457200">
              <a:buFont typeface="+mj-lt"/>
              <a:buAutoNum type="arabicPeriod" startAt="14"/>
            </a:pPr>
            <a:r>
              <a:rPr lang="en-US" dirty="0" smtClean="0"/>
              <a:t>Acts 2:22-41	People respond to the message about Jesus</a:t>
            </a:r>
          </a:p>
          <a:p>
            <a:pPr marL="457200" indent="-457200">
              <a:buFont typeface="+mj-lt"/>
              <a:buAutoNum type="arabicPeriod" startAt="14"/>
            </a:pPr>
            <a:r>
              <a:rPr lang="en-US" dirty="0" smtClean="0"/>
              <a:t>Acts 2:42-47	People create new community as Jesus-followers</a:t>
            </a:r>
          </a:p>
          <a:p>
            <a:pPr marL="457200" indent="-457200">
              <a:buFont typeface="+mj-lt"/>
              <a:buAutoNum type="arabicPeriod" startAt="14"/>
            </a:pPr>
            <a:r>
              <a:rPr lang="en-US" dirty="0" smtClean="0"/>
              <a:t>Colossians 1:24-29	Jesus in His followers</a:t>
            </a:r>
            <a:endParaRPr lang="en-US" dirty="0"/>
          </a:p>
        </p:txBody>
      </p:sp>
    </p:spTree>
    <p:extLst>
      <p:ext uri="{BB962C8B-B14F-4D97-AF65-F5344CB8AC3E}">
        <p14:creationId xmlns:p14="http://schemas.microsoft.com/office/powerpoint/2010/main" val="37176790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Wrestling with Romans 9-10</a:t>
            </a:r>
            <a:endParaRPr lang="en-US" dirty="0"/>
          </a:p>
        </p:txBody>
      </p:sp>
      <p:sp>
        <p:nvSpPr>
          <p:cNvPr id="3" name="Content Placeholder 2"/>
          <p:cNvSpPr>
            <a:spLocks noGrp="1"/>
          </p:cNvSpPr>
          <p:nvPr>
            <p:ph sz="quarter" idx="13"/>
          </p:nvPr>
        </p:nvSpPr>
        <p:spPr>
          <a:xfrm>
            <a:off x="609600" y="1352550"/>
            <a:ext cx="7924800" cy="3009900"/>
          </a:xfrm>
        </p:spPr>
        <p:txBody>
          <a:bodyPr>
            <a:normAutofit/>
          </a:bodyPr>
          <a:lstStyle/>
          <a:p>
            <a:r>
              <a:rPr lang="en-US" sz="2800" dirty="0" smtClean="0"/>
              <a:t>God let people be born for condemnation?</a:t>
            </a:r>
          </a:p>
          <a:p>
            <a:r>
              <a:rPr lang="en-US" sz="2800" dirty="0" smtClean="0"/>
              <a:t>How can He be loving</a:t>
            </a:r>
            <a:r>
              <a:rPr lang="en-US" sz="2800" dirty="0" smtClean="0"/>
              <a:t>?</a:t>
            </a:r>
            <a:endParaRPr lang="en-US" sz="2800" dirty="0" smtClean="0"/>
          </a:p>
        </p:txBody>
      </p:sp>
      <p:pic>
        <p:nvPicPr>
          <p:cNvPr id="6146" name="Picture 2" descr="Image result for wrestling cartoon"/>
          <p:cNvPicPr>
            <a:picLocks noChangeAspect="1" noChangeArrowheads="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6324600" y="2571750"/>
            <a:ext cx="2505075" cy="18288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324600" y="2495550"/>
            <a:ext cx="842682" cy="653303"/>
          </a:xfrm>
          <a:prstGeom prst="rect">
            <a:avLst/>
          </a:prstGeom>
          <a:solidFill>
            <a:srgbClr val="0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8665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2876550"/>
            <a:ext cx="6400800" cy="1314450"/>
          </a:xfrm>
        </p:spPr>
        <p:txBody>
          <a:bodyPr>
            <a:normAutofit/>
          </a:bodyPr>
          <a:lstStyle/>
          <a:p>
            <a:r>
              <a:rPr lang="en-US" sz="2800" b="1" dirty="0" smtClean="0"/>
              <a:t>Romans 9:1-24</a:t>
            </a:r>
          </a:p>
          <a:p>
            <a:r>
              <a:rPr lang="en-US" sz="2400" b="1" i="1" dirty="0" smtClean="0"/>
              <a:t>with 9:30-32a, 10:1-4, 8-18a</a:t>
            </a:r>
            <a:endParaRPr lang="en-US" sz="2400" b="1" i="1" dirty="0"/>
          </a:p>
        </p:txBody>
      </p:sp>
      <p:sp>
        <p:nvSpPr>
          <p:cNvPr id="2" name="Title 1"/>
          <p:cNvSpPr>
            <a:spLocks noGrp="1"/>
          </p:cNvSpPr>
          <p:nvPr>
            <p:ph type="ctrTitle"/>
          </p:nvPr>
        </p:nvSpPr>
        <p:spPr>
          <a:xfrm>
            <a:off x="838200" y="1352551"/>
            <a:ext cx="7315200" cy="914400"/>
          </a:xfrm>
        </p:spPr>
        <p:txBody>
          <a:bodyPr/>
          <a:lstStyle/>
          <a:p>
            <a:r>
              <a:rPr lang="en-US" sz="4400" b="1" dirty="0" smtClean="0"/>
              <a:t>Anguish over the Lost</a:t>
            </a:r>
            <a:endParaRPr lang="en-US" sz="4400" b="1" dirty="0"/>
          </a:p>
        </p:txBody>
      </p:sp>
    </p:spTree>
    <p:extLst>
      <p:ext uri="{BB962C8B-B14F-4D97-AF65-F5344CB8AC3E}">
        <p14:creationId xmlns:p14="http://schemas.microsoft.com/office/powerpoint/2010/main" val="1239866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Salvation or judgment</a:t>
            </a:r>
            <a:endParaRPr lang="en-US" dirty="0"/>
          </a:p>
        </p:txBody>
      </p:sp>
      <p:sp>
        <p:nvSpPr>
          <p:cNvPr id="3" name="Content Placeholder 2"/>
          <p:cNvSpPr>
            <a:spLocks noGrp="1"/>
          </p:cNvSpPr>
          <p:nvPr>
            <p:ph sz="quarter" idx="13"/>
          </p:nvPr>
        </p:nvSpPr>
        <p:spPr>
          <a:xfrm>
            <a:off x="609600" y="1428750"/>
            <a:ext cx="7924800" cy="3086100"/>
          </a:xfrm>
        </p:spPr>
        <p:txBody>
          <a:bodyPr/>
          <a:lstStyle/>
          <a:p>
            <a:pPr marL="457200" indent="-457200">
              <a:buFont typeface="+mj-lt"/>
              <a:buAutoNum type="arabicPeriod"/>
            </a:pPr>
            <a:r>
              <a:rPr lang="en-US" dirty="0" smtClean="0"/>
              <a:t>There </a:t>
            </a:r>
            <a:r>
              <a:rPr lang="en-US" dirty="0" smtClean="0"/>
              <a:t>will be judgment</a:t>
            </a:r>
            <a:r>
              <a:rPr lang="en-US" dirty="0" smtClean="0"/>
              <a:t>.</a:t>
            </a:r>
          </a:p>
          <a:p>
            <a:pPr marL="457200" indent="-457200">
              <a:buFont typeface="+mj-lt"/>
              <a:buAutoNum type="arabicPeriod"/>
            </a:pPr>
            <a:r>
              <a:rPr lang="en-US" dirty="0" smtClean="0"/>
              <a:t>Jesus is the only salvation.</a:t>
            </a:r>
          </a:p>
          <a:p>
            <a:pPr marL="457200" indent="-457200">
              <a:buFont typeface="+mj-lt"/>
              <a:buAutoNum type="arabicPeriod"/>
            </a:pPr>
            <a:r>
              <a:rPr lang="en-US" dirty="0" smtClean="0"/>
              <a:t>Apart from Jesus, people will face judgment on their own merit.</a:t>
            </a:r>
          </a:p>
          <a:p>
            <a:pPr marL="0" indent="0">
              <a:buNone/>
            </a:pPr>
            <a:r>
              <a:rPr lang="en-US" dirty="0" smtClean="0"/>
              <a:t>God is Judge</a:t>
            </a:r>
          </a:p>
          <a:p>
            <a:pPr marL="0" indent="0">
              <a:buNone/>
            </a:pPr>
            <a:r>
              <a:rPr lang="en-US" dirty="0" smtClean="0"/>
              <a:t>We are not</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285750"/>
            <a:ext cx="2133600"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05549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2"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38150"/>
            <a:ext cx="7924800" cy="536971"/>
          </a:xfrm>
        </p:spPr>
        <p:txBody>
          <a:bodyPr/>
          <a:lstStyle/>
          <a:p>
            <a:r>
              <a:rPr lang="en-US" dirty="0" smtClean="0"/>
              <a:t>Romans 9:1-5</a:t>
            </a:r>
            <a:endParaRPr lang="en-US" dirty="0"/>
          </a:p>
        </p:txBody>
      </p:sp>
      <p:sp>
        <p:nvSpPr>
          <p:cNvPr id="3" name="Content Placeholder 2"/>
          <p:cNvSpPr>
            <a:spLocks noGrp="1"/>
          </p:cNvSpPr>
          <p:nvPr>
            <p:ph sz="quarter" idx="13"/>
          </p:nvPr>
        </p:nvSpPr>
        <p:spPr>
          <a:xfrm>
            <a:off x="609600" y="1047750"/>
            <a:ext cx="7848600" cy="3733800"/>
          </a:xfrm>
          <a:solidFill>
            <a:schemeClr val="bg1"/>
          </a:solidFill>
        </p:spPr>
        <p:txBody>
          <a:bodyPr>
            <a:noAutofit/>
          </a:bodyPr>
          <a:lstStyle/>
          <a:p>
            <a:pPr marL="0" indent="0">
              <a:spcAft>
                <a:spcPts val="0"/>
              </a:spcAft>
              <a:buNone/>
            </a:pPr>
            <a:r>
              <a:rPr lang="en-US" dirty="0"/>
              <a:t> I am speaking the truth in Christ—I am not lying; my conscience bears me witness in the Holy Spirit— </a:t>
            </a:r>
            <a:r>
              <a:rPr lang="en-US" dirty="0" smtClean="0"/>
              <a:t> </a:t>
            </a:r>
            <a:r>
              <a:rPr lang="en-US" dirty="0"/>
              <a:t>that I have great sorrow and unceasing anguish in my heart. </a:t>
            </a:r>
            <a:r>
              <a:rPr lang="en-US" dirty="0" smtClean="0"/>
              <a:t> </a:t>
            </a:r>
            <a:r>
              <a:rPr lang="en-US" dirty="0"/>
              <a:t>For I could wish that I myself were accursed and cut off from Christ for the sake of my brothers</a:t>
            </a:r>
            <a:r>
              <a:rPr lang="en-US" dirty="0" smtClean="0"/>
              <a:t>, </a:t>
            </a:r>
            <a:r>
              <a:rPr lang="en-US" dirty="0"/>
              <a:t>my kinsmen according to the flesh. </a:t>
            </a:r>
            <a:r>
              <a:rPr lang="en-US" dirty="0" smtClean="0"/>
              <a:t> </a:t>
            </a:r>
            <a:r>
              <a:rPr lang="en-US" dirty="0"/>
              <a:t>They are Israelites, and to them belong the adoption, the glory, the covenants, the giving of the law, the worship, and the promises. </a:t>
            </a:r>
            <a:r>
              <a:rPr lang="en-US" dirty="0" smtClean="0"/>
              <a:t> </a:t>
            </a:r>
            <a:r>
              <a:rPr lang="en-US" dirty="0"/>
              <a:t>To them belong the patriarchs, and from their race, according to the flesh, is the Christ, who is God over all, blessed forever. Amen.</a:t>
            </a:r>
          </a:p>
          <a:p>
            <a:pPr marL="0" indent="0">
              <a:buNone/>
            </a:pPr>
            <a:endParaRPr lang="en-US" sz="1000" dirty="0"/>
          </a:p>
        </p:txBody>
      </p:sp>
    </p:spTree>
    <p:extLst>
      <p:ext uri="{BB962C8B-B14F-4D97-AF65-F5344CB8AC3E}">
        <p14:creationId xmlns:p14="http://schemas.microsoft.com/office/powerpoint/2010/main" val="8908175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09550"/>
            <a:ext cx="7924800" cy="536971"/>
          </a:xfrm>
        </p:spPr>
        <p:txBody>
          <a:bodyPr/>
          <a:lstStyle/>
          <a:p>
            <a:r>
              <a:rPr lang="en-US" dirty="0" smtClean="0"/>
              <a:t>Romans 9:6-13</a:t>
            </a:r>
            <a:endParaRPr lang="en-US" dirty="0"/>
          </a:p>
        </p:txBody>
      </p:sp>
      <p:sp>
        <p:nvSpPr>
          <p:cNvPr id="3" name="Content Placeholder 2"/>
          <p:cNvSpPr>
            <a:spLocks noGrp="1"/>
          </p:cNvSpPr>
          <p:nvPr>
            <p:ph sz="quarter" idx="13"/>
          </p:nvPr>
        </p:nvSpPr>
        <p:spPr>
          <a:xfrm>
            <a:off x="304800" y="666750"/>
            <a:ext cx="8534400" cy="4114800"/>
          </a:xfrm>
          <a:solidFill>
            <a:schemeClr val="bg1"/>
          </a:solidFill>
        </p:spPr>
        <p:txBody>
          <a:bodyPr>
            <a:noAutofit/>
          </a:bodyPr>
          <a:lstStyle/>
          <a:p>
            <a:pPr marL="0" indent="0">
              <a:spcBef>
                <a:spcPts val="0"/>
              </a:spcBef>
              <a:buNone/>
            </a:pPr>
            <a:r>
              <a:rPr lang="en-US" sz="2200" dirty="0" smtClean="0"/>
              <a:t>But </a:t>
            </a:r>
            <a:r>
              <a:rPr lang="en-US" sz="2200" dirty="0"/>
              <a:t>it is not as though the word of God has failed. For not all who are descended from Israel belong to Israel</a:t>
            </a:r>
            <a:r>
              <a:rPr lang="en-US" sz="2200" dirty="0" smtClean="0"/>
              <a:t>, </a:t>
            </a:r>
            <a:r>
              <a:rPr lang="en-US" sz="2200" dirty="0"/>
              <a:t>and not all are children of Abraham because they are his offspring, but “Through Isaac shall your offspring be named.” </a:t>
            </a:r>
            <a:r>
              <a:rPr lang="en-US" sz="2200" dirty="0" smtClean="0"/>
              <a:t> </a:t>
            </a:r>
            <a:r>
              <a:rPr lang="en-US" sz="2200" dirty="0"/>
              <a:t>This means that it is not the children of the flesh who are the children of God, but the children of the promise are counted as offspring. </a:t>
            </a:r>
            <a:r>
              <a:rPr lang="en-US" sz="2200" dirty="0" smtClean="0"/>
              <a:t> </a:t>
            </a:r>
            <a:r>
              <a:rPr lang="en-US" sz="2200" dirty="0"/>
              <a:t>For this is what the promise said: “About this time next year I will return, and Sarah shall have a son.” </a:t>
            </a:r>
            <a:r>
              <a:rPr lang="en-US" sz="2200" dirty="0" smtClean="0"/>
              <a:t> </a:t>
            </a:r>
            <a:r>
              <a:rPr lang="en-US" sz="2200" dirty="0"/>
              <a:t>And not only so, but also when Rebekah had conceived children by one man, our forefather Isaac, </a:t>
            </a:r>
            <a:r>
              <a:rPr lang="en-US" sz="2200" dirty="0" smtClean="0"/>
              <a:t>though </a:t>
            </a:r>
            <a:r>
              <a:rPr lang="en-US" sz="2200" dirty="0"/>
              <a:t>they were not yet born and had done nothing either good or bad—in order that God's purpose of election might continue, not because of works but because of him who calls</a:t>
            </a:r>
            <a:r>
              <a:rPr lang="en-US" sz="2200" dirty="0" smtClean="0"/>
              <a:t>— </a:t>
            </a:r>
            <a:r>
              <a:rPr lang="en-US" sz="2200" dirty="0"/>
              <a:t>she was told, “The older will serve the younger.” </a:t>
            </a:r>
            <a:r>
              <a:rPr lang="en-US" sz="2200" dirty="0" smtClean="0"/>
              <a:t> </a:t>
            </a:r>
            <a:r>
              <a:rPr lang="en-US" sz="2200" dirty="0"/>
              <a:t>As it is written, “Jacob I loved, but Esau I hated</a:t>
            </a:r>
            <a:r>
              <a:rPr lang="en-US" sz="2200" dirty="0" smtClean="0"/>
              <a:t>.”</a:t>
            </a:r>
            <a:endParaRPr lang="en-US" sz="2200" dirty="0"/>
          </a:p>
        </p:txBody>
      </p:sp>
    </p:spTree>
    <p:extLst>
      <p:ext uri="{BB962C8B-B14F-4D97-AF65-F5344CB8AC3E}">
        <p14:creationId xmlns:p14="http://schemas.microsoft.com/office/powerpoint/2010/main" val="18979825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58379"/>
            <a:ext cx="7924800" cy="536971"/>
          </a:xfrm>
        </p:spPr>
        <p:txBody>
          <a:bodyPr/>
          <a:lstStyle/>
          <a:p>
            <a:r>
              <a:rPr lang="en-US" dirty="0" smtClean="0"/>
              <a:t>Romans 9:14-19</a:t>
            </a:r>
            <a:endParaRPr lang="en-US" dirty="0"/>
          </a:p>
        </p:txBody>
      </p:sp>
      <p:sp>
        <p:nvSpPr>
          <p:cNvPr id="3" name="Content Placeholder 2"/>
          <p:cNvSpPr>
            <a:spLocks noGrp="1"/>
          </p:cNvSpPr>
          <p:nvPr>
            <p:ph sz="quarter" idx="13"/>
          </p:nvPr>
        </p:nvSpPr>
        <p:spPr>
          <a:xfrm>
            <a:off x="609600" y="1047750"/>
            <a:ext cx="7924800" cy="4019550"/>
          </a:xfrm>
          <a:solidFill>
            <a:schemeClr val="bg1"/>
          </a:solidFill>
        </p:spPr>
        <p:txBody>
          <a:bodyPr>
            <a:normAutofit/>
          </a:bodyPr>
          <a:lstStyle/>
          <a:p>
            <a:pPr marL="0" indent="0">
              <a:spcBef>
                <a:spcPts val="0"/>
              </a:spcBef>
              <a:spcAft>
                <a:spcPts val="0"/>
              </a:spcAft>
              <a:buNone/>
            </a:pPr>
            <a:r>
              <a:rPr lang="en-US" dirty="0" smtClean="0"/>
              <a:t>What </a:t>
            </a:r>
            <a:r>
              <a:rPr lang="en-US" dirty="0"/>
              <a:t>shall we say then? Is there injustice on God's part? By no means</a:t>
            </a:r>
            <a:r>
              <a:rPr lang="en-US" dirty="0" smtClean="0"/>
              <a:t>! </a:t>
            </a:r>
            <a:r>
              <a:rPr lang="en-US" dirty="0"/>
              <a:t>For he says to Moses, “I will have mercy on whom I have mercy, and I will have compassion on whom I have compassion</a:t>
            </a:r>
            <a:r>
              <a:rPr lang="en-US" dirty="0" smtClean="0"/>
              <a:t>.” </a:t>
            </a:r>
            <a:r>
              <a:rPr lang="en-US" dirty="0"/>
              <a:t>So then it depends not on human will or exertion</a:t>
            </a:r>
            <a:r>
              <a:rPr lang="en-US" dirty="0" smtClean="0"/>
              <a:t>, </a:t>
            </a:r>
            <a:r>
              <a:rPr lang="en-US" dirty="0"/>
              <a:t>but on God, who has mercy. </a:t>
            </a:r>
            <a:r>
              <a:rPr lang="en-US" dirty="0" smtClean="0"/>
              <a:t> </a:t>
            </a:r>
            <a:r>
              <a:rPr lang="en-US" dirty="0"/>
              <a:t>For the Scripture says to Pharaoh, “For this very purpose I have raised you up, that I might show my power in you, and that my name might be proclaimed in all the earth</a:t>
            </a:r>
            <a:r>
              <a:rPr lang="en-US" dirty="0" smtClean="0"/>
              <a:t>.” </a:t>
            </a:r>
            <a:r>
              <a:rPr lang="en-US" dirty="0"/>
              <a:t>So then he has mercy on whomever he wills, and he hardens whomever he wills.</a:t>
            </a:r>
          </a:p>
          <a:p>
            <a:pPr marL="0" indent="0">
              <a:buNone/>
            </a:pPr>
            <a:endParaRPr lang="en-US" dirty="0"/>
          </a:p>
          <a:p>
            <a:endParaRPr lang="en-US" dirty="0"/>
          </a:p>
        </p:txBody>
      </p:sp>
    </p:spTree>
    <p:extLst>
      <p:ext uri="{BB962C8B-B14F-4D97-AF65-F5344CB8AC3E}">
        <p14:creationId xmlns:p14="http://schemas.microsoft.com/office/powerpoint/2010/main" val="11222882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05979"/>
            <a:ext cx="7924800" cy="536971"/>
          </a:xfrm>
        </p:spPr>
        <p:txBody>
          <a:bodyPr/>
          <a:lstStyle/>
          <a:p>
            <a:r>
              <a:rPr lang="en-US" dirty="0" smtClean="0"/>
              <a:t>Romans 9:20-24</a:t>
            </a:r>
            <a:endParaRPr lang="en-US" dirty="0"/>
          </a:p>
        </p:txBody>
      </p:sp>
      <p:sp>
        <p:nvSpPr>
          <p:cNvPr id="3" name="Content Placeholder 2"/>
          <p:cNvSpPr>
            <a:spLocks noGrp="1"/>
          </p:cNvSpPr>
          <p:nvPr>
            <p:ph sz="quarter" idx="13"/>
          </p:nvPr>
        </p:nvSpPr>
        <p:spPr>
          <a:xfrm>
            <a:off x="609600" y="742950"/>
            <a:ext cx="7924800" cy="4171950"/>
          </a:xfrm>
          <a:solidFill>
            <a:schemeClr val="bg1"/>
          </a:solidFill>
        </p:spPr>
        <p:txBody>
          <a:bodyPr>
            <a:normAutofit lnSpcReduction="10000"/>
          </a:bodyPr>
          <a:lstStyle/>
          <a:p>
            <a:pPr marL="0" indent="0">
              <a:spcBef>
                <a:spcPts val="0"/>
              </a:spcBef>
              <a:buNone/>
            </a:pPr>
            <a:r>
              <a:rPr lang="en-US" dirty="0" smtClean="0"/>
              <a:t>You </a:t>
            </a:r>
            <a:r>
              <a:rPr lang="en-US" dirty="0"/>
              <a:t>will say to me then, “Why does he still find fault? For who can resist his will?” </a:t>
            </a:r>
            <a:r>
              <a:rPr lang="en-US" dirty="0" smtClean="0"/>
              <a:t> </a:t>
            </a:r>
            <a:r>
              <a:rPr lang="en-US" dirty="0"/>
              <a:t>But who are you, O man, to answer back to God? Will what is molded say to its molder, “Why have you made me like this?” </a:t>
            </a:r>
            <a:r>
              <a:rPr lang="en-US" dirty="0" smtClean="0"/>
              <a:t> </a:t>
            </a:r>
            <a:r>
              <a:rPr lang="en-US" dirty="0"/>
              <a:t>Has the potter no right over the clay, to make out of the same lump one vessel for honorable use and another for dishonorable use? </a:t>
            </a:r>
            <a:r>
              <a:rPr lang="en-US" dirty="0" smtClean="0"/>
              <a:t> </a:t>
            </a:r>
            <a:r>
              <a:rPr lang="en-US" dirty="0"/>
              <a:t>What if God, desiring to show his wrath and to make known his power, has endured with much patience vessels of wrath prepared for destruction, </a:t>
            </a:r>
            <a:r>
              <a:rPr lang="en-US" dirty="0" smtClean="0"/>
              <a:t> </a:t>
            </a:r>
            <a:r>
              <a:rPr lang="en-US" dirty="0"/>
              <a:t>in order to make known the riches of his glory for vessels of mercy, which he has prepared beforehand for glory— </a:t>
            </a:r>
            <a:r>
              <a:rPr lang="en-US" dirty="0" smtClean="0"/>
              <a:t>even </a:t>
            </a:r>
            <a:r>
              <a:rPr lang="en-US" dirty="0"/>
              <a:t>us whom he has called, </a:t>
            </a:r>
            <a:r>
              <a:rPr lang="en-US" dirty="0" smtClean="0"/>
              <a:t>not [only] </a:t>
            </a:r>
            <a:r>
              <a:rPr lang="en-US" dirty="0"/>
              <a:t>from the Jews only but also from the Gentiles? </a:t>
            </a:r>
          </a:p>
          <a:p>
            <a:endParaRPr lang="en-US" dirty="0"/>
          </a:p>
        </p:txBody>
      </p:sp>
    </p:spTree>
    <p:extLst>
      <p:ext uri="{BB962C8B-B14F-4D97-AF65-F5344CB8AC3E}">
        <p14:creationId xmlns:p14="http://schemas.microsoft.com/office/powerpoint/2010/main" val="1504712302"/>
      </p:ext>
    </p:extLst>
  </p:cSld>
  <p:clrMapOvr>
    <a:masterClrMapping/>
  </p:clrMapOvr>
  <p:timing>
    <p:tnLst>
      <p:par>
        <p:cTn id="1" dur="indefinite" restart="never" nodeType="tmRoot"/>
      </p:par>
    </p:tnLst>
  </p:timing>
</p:sld>
</file>

<file path=ppt/theme/theme1.xml><?xml version="1.0" encoding="utf-8"?>
<a:theme xmlns:a="http://schemas.openxmlformats.org/drawingml/2006/main" name="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213480</TotalTime>
  <Words>1674</Words>
  <Application>Microsoft Office PowerPoint</Application>
  <PresentationFormat>On-screen Show (16:9)</PresentationFormat>
  <Paragraphs>134</Paragraphs>
  <Slides>25</Slides>
  <Notes>0</Notes>
  <HiddenSlides>4</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Horizon</vt:lpstr>
      <vt:lpstr>PowerPoint Presentation</vt:lpstr>
      <vt:lpstr>PowerPoint Presentation</vt:lpstr>
      <vt:lpstr>Wrestling with Romans 9-10</vt:lpstr>
      <vt:lpstr>Anguish over the Lost</vt:lpstr>
      <vt:lpstr>Salvation or judgment</vt:lpstr>
      <vt:lpstr>Romans 9:1-5</vt:lpstr>
      <vt:lpstr>Romans 9:6-13</vt:lpstr>
      <vt:lpstr>Romans 9:14-19</vt:lpstr>
      <vt:lpstr>Romans 9:20-24</vt:lpstr>
      <vt:lpstr>Romans 9:30-32a</vt:lpstr>
      <vt:lpstr>Message of Romans 9</vt:lpstr>
      <vt:lpstr>Salvation or judgment</vt:lpstr>
      <vt:lpstr>Romans 10:1-4</vt:lpstr>
      <vt:lpstr>Romans 10:9-18a</vt:lpstr>
      <vt:lpstr>Chain of salvation</vt:lpstr>
      <vt:lpstr>How the pros address exclusivity of the gospel</vt:lpstr>
      <vt:lpstr>How the Bible speaks of exclusivity</vt:lpstr>
      <vt:lpstr>John 3:16-18</vt:lpstr>
      <vt:lpstr>Gospel includes exclusivity</vt:lpstr>
      <vt:lpstr>How to respond?</vt:lpstr>
      <vt:lpstr>Why does it matter?</vt:lpstr>
      <vt:lpstr>Do we really believe?</vt:lpstr>
      <vt:lpstr>Appendix: Jesus is the only way</vt:lpstr>
      <vt:lpstr>Appendix: Hearing before believing</vt:lpstr>
      <vt:lpstr>Appendix: Creation to Christ bible study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Sending me</dc:title>
  <dc:creator>Chris Keener</dc:creator>
  <cp:lastModifiedBy>Chris Keener</cp:lastModifiedBy>
  <cp:revision>225</cp:revision>
  <dcterms:created xsi:type="dcterms:W3CDTF">2016-07-10T04:36:38Z</dcterms:created>
  <dcterms:modified xsi:type="dcterms:W3CDTF">2018-07-26T05:47:31Z</dcterms:modified>
</cp:coreProperties>
</file>